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2.xml" ContentType="application/vnd.openxmlformats-officedocument.presentationml.tags+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tags/tag3.xml" ContentType="application/vnd.openxmlformats-officedocument.presentationml.tags+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4.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5.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9" r:id="rId1"/>
  </p:sldMasterIdLst>
  <p:notesMasterIdLst>
    <p:notesMasterId r:id="rId20"/>
  </p:notesMasterIdLst>
  <p:handoutMasterIdLst>
    <p:handoutMasterId r:id="rId21"/>
  </p:handoutMasterIdLst>
  <p:sldIdLst>
    <p:sldId id="256" r:id="rId2"/>
    <p:sldId id="257" r:id="rId3"/>
    <p:sldId id="258" r:id="rId4"/>
    <p:sldId id="260" r:id="rId5"/>
    <p:sldId id="267" r:id="rId6"/>
    <p:sldId id="289" r:id="rId7"/>
    <p:sldId id="311" r:id="rId8"/>
    <p:sldId id="305" r:id="rId9"/>
    <p:sldId id="278" r:id="rId10"/>
    <p:sldId id="265" r:id="rId11"/>
    <p:sldId id="307" r:id="rId12"/>
    <p:sldId id="308" r:id="rId13"/>
    <p:sldId id="309" r:id="rId14"/>
    <p:sldId id="310" r:id="rId15"/>
    <p:sldId id="281" r:id="rId16"/>
    <p:sldId id="292" r:id="rId17"/>
    <p:sldId id="276" r:id="rId18"/>
    <p:sldId id="306" r:id="rId1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90" autoAdjust="0"/>
    <p:restoredTop sz="49513" autoAdjust="0"/>
  </p:normalViewPr>
  <p:slideViewPr>
    <p:cSldViewPr snapToGrid="0">
      <p:cViewPr varScale="1">
        <p:scale>
          <a:sx n="86" d="100"/>
          <a:sy n="86" d="100"/>
        </p:scale>
        <p:origin x="786" y="96"/>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4" d="100"/>
          <a:sy n="84" d="100"/>
        </p:scale>
        <p:origin x="1950" y="12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866FD3-A22B-437B-9E84-41322D050D9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814A310-BF9B-450B-97DC-5A660AA636B8}">
      <dgm:prSet/>
      <dgm:spPr/>
      <dgm:t>
        <a:bodyPr/>
        <a:lstStyle/>
        <a:p>
          <a:r>
            <a:rPr lang="en-US" dirty="0">
              <a:latin typeface="Calibri" panose="020F0502020204030204" pitchFamily="34" charset="0"/>
              <a:ea typeface="Calibri" panose="020F0502020204030204" pitchFamily="34" charset="0"/>
              <a:cs typeface="Calibri" panose="020F0502020204030204" pitchFamily="34" charset="0"/>
            </a:rPr>
            <a:t>No dental plan ID cards.</a:t>
          </a:r>
        </a:p>
      </dgm:t>
    </dgm:pt>
    <dgm:pt modelId="{EBACE8E3-F060-46EF-9717-992828C3735D}" type="parTrans" cxnId="{D1D89340-6C4C-4F04-9C99-22737AAB4DEE}">
      <dgm:prSet/>
      <dgm:spPr/>
      <dgm:t>
        <a:bodyPr/>
        <a:lstStyle/>
        <a:p>
          <a:endParaRPr lang="en-US"/>
        </a:p>
      </dgm:t>
    </dgm:pt>
    <dgm:pt modelId="{3A6C948D-DB46-4802-A2CE-D6D23206B22D}" type="sibTrans" cxnId="{D1D89340-6C4C-4F04-9C99-22737AAB4DEE}">
      <dgm:prSet/>
      <dgm:spPr/>
      <dgm:t>
        <a:bodyPr/>
        <a:lstStyle/>
        <a:p>
          <a:endParaRPr lang="en-US"/>
        </a:p>
      </dgm:t>
    </dgm:pt>
    <dgm:pt modelId="{A3308F70-FAA4-4416-B075-8254EA8512EE}">
      <dgm:prSet/>
      <dgm:spPr/>
      <dgm:t>
        <a:bodyPr/>
        <a:lstStyle/>
        <a:p>
          <a:r>
            <a:rPr lang="en-US" dirty="0">
              <a:latin typeface="Calibri" panose="020F0502020204030204" pitchFamily="34" charset="0"/>
              <a:ea typeface="Calibri" panose="020F0502020204030204" pitchFamily="34" charset="0"/>
              <a:cs typeface="Calibri" panose="020F0502020204030204" pitchFamily="34" charset="0"/>
            </a:rPr>
            <a:t>State of Texas Dental Choice:</a:t>
          </a:r>
        </a:p>
      </dgm:t>
    </dgm:pt>
    <dgm:pt modelId="{78BE2445-CF29-42A7-B226-C6FE63C2FE8C}" type="parTrans" cxnId="{7BBCD1C1-A068-4188-A75D-70941225EC73}">
      <dgm:prSet/>
      <dgm:spPr/>
      <dgm:t>
        <a:bodyPr/>
        <a:lstStyle/>
        <a:p>
          <a:endParaRPr lang="en-US"/>
        </a:p>
      </dgm:t>
    </dgm:pt>
    <dgm:pt modelId="{CE714A26-75BD-4D86-92DA-57867C77C049}" type="sibTrans" cxnId="{7BBCD1C1-A068-4188-A75D-70941225EC73}">
      <dgm:prSet/>
      <dgm:spPr/>
      <dgm:t>
        <a:bodyPr/>
        <a:lstStyle/>
        <a:p>
          <a:endParaRPr lang="en-US"/>
        </a:p>
      </dgm:t>
    </dgm:pt>
    <dgm:pt modelId="{FA3B2E68-3335-492E-AD5D-96B5E8B6478F}">
      <dgm:prSet/>
      <dgm:spPr/>
      <dgm:t>
        <a:bodyPr/>
        <a:lstStyle/>
        <a:p>
          <a:pPr>
            <a:buFont typeface="Wingdings" panose="05000000000000000000" pitchFamily="2" charset="2"/>
            <a:buChar char="§"/>
          </a:pPr>
          <a:r>
            <a:rPr lang="en-US" dirty="0">
              <a:latin typeface="Calibri" panose="020F0502020204030204" pitchFamily="34" charset="0"/>
              <a:ea typeface="Calibri" panose="020F0502020204030204" pitchFamily="34" charset="0"/>
              <a:cs typeface="Calibri" panose="020F0502020204030204" pitchFamily="34" charset="0"/>
            </a:rPr>
            <a:t>PPO &amp; Premier Networks</a:t>
          </a:r>
        </a:p>
      </dgm:t>
    </dgm:pt>
    <dgm:pt modelId="{C20AF61F-8BB1-4687-B553-737F7C3EAFA4}" type="parTrans" cxnId="{1FF7CBED-96B8-40CC-A602-863A1F30F49D}">
      <dgm:prSet/>
      <dgm:spPr/>
      <dgm:t>
        <a:bodyPr/>
        <a:lstStyle/>
        <a:p>
          <a:endParaRPr lang="en-US"/>
        </a:p>
      </dgm:t>
    </dgm:pt>
    <dgm:pt modelId="{F5E6A95D-49F6-48F0-8BA5-C1D7976918CF}" type="sibTrans" cxnId="{1FF7CBED-96B8-40CC-A602-863A1F30F49D}">
      <dgm:prSet/>
      <dgm:spPr/>
      <dgm:t>
        <a:bodyPr/>
        <a:lstStyle/>
        <a:p>
          <a:endParaRPr lang="en-US"/>
        </a:p>
      </dgm:t>
    </dgm:pt>
    <dgm:pt modelId="{A4670CC8-7C4D-4321-902B-1AFC1514670E}">
      <dgm:prSet/>
      <dgm:spPr/>
      <dgm:t>
        <a:bodyPr/>
        <a:lstStyle/>
        <a:p>
          <a:r>
            <a:rPr lang="en-US" dirty="0">
              <a:latin typeface="Calibri" panose="020F0502020204030204" pitchFamily="34" charset="0"/>
              <a:ea typeface="Calibri" panose="020F0502020204030204" pitchFamily="34" charset="0"/>
              <a:cs typeface="Calibri" panose="020F0502020204030204" pitchFamily="34" charset="0"/>
            </a:rPr>
            <a:t>DeltaCare DHMO:</a:t>
          </a:r>
        </a:p>
      </dgm:t>
    </dgm:pt>
    <dgm:pt modelId="{0BF38307-0776-4A77-8D0B-0CC7465723AF}" type="parTrans" cxnId="{FB06487A-0AA3-4183-96DB-C96A9481C0C9}">
      <dgm:prSet/>
      <dgm:spPr/>
      <dgm:t>
        <a:bodyPr/>
        <a:lstStyle/>
        <a:p>
          <a:endParaRPr lang="en-US"/>
        </a:p>
      </dgm:t>
    </dgm:pt>
    <dgm:pt modelId="{EC226302-3C33-4B22-878B-D419FBD5F7A0}" type="sibTrans" cxnId="{FB06487A-0AA3-4183-96DB-C96A9481C0C9}">
      <dgm:prSet/>
      <dgm:spPr/>
      <dgm:t>
        <a:bodyPr/>
        <a:lstStyle/>
        <a:p>
          <a:endParaRPr lang="en-US"/>
        </a:p>
      </dgm:t>
    </dgm:pt>
    <dgm:pt modelId="{6A938717-8044-4FC6-9FD2-923249C681F4}">
      <dgm:prSet/>
      <dgm:spPr/>
      <dgm:t>
        <a:bodyPr/>
        <a:lstStyle/>
        <a:p>
          <a:pPr>
            <a:buFont typeface="Wingdings" panose="05000000000000000000" pitchFamily="2" charset="2"/>
            <a:buChar char="§"/>
          </a:pPr>
          <a:r>
            <a:rPr lang="en-US" dirty="0">
              <a:latin typeface="Calibri" panose="020F0502020204030204" pitchFamily="34" charset="0"/>
              <a:ea typeface="Calibri" panose="020F0502020204030204" pitchFamily="34" charset="0"/>
              <a:cs typeface="Calibri" panose="020F0502020204030204" pitchFamily="34" charset="0"/>
            </a:rPr>
            <a:t>Must have a primary care dentist</a:t>
          </a:r>
        </a:p>
      </dgm:t>
    </dgm:pt>
    <dgm:pt modelId="{59B89A05-27EF-4F7E-A7B3-4C36EAC3920E}" type="parTrans" cxnId="{62D0E482-D048-4F72-A353-3DC63EE32175}">
      <dgm:prSet/>
      <dgm:spPr/>
      <dgm:t>
        <a:bodyPr/>
        <a:lstStyle/>
        <a:p>
          <a:endParaRPr lang="en-US"/>
        </a:p>
      </dgm:t>
    </dgm:pt>
    <dgm:pt modelId="{7B5EC42E-4E47-4C42-A0EB-64B57EF3C5DC}" type="sibTrans" cxnId="{62D0E482-D048-4F72-A353-3DC63EE32175}">
      <dgm:prSet/>
      <dgm:spPr/>
      <dgm:t>
        <a:bodyPr/>
        <a:lstStyle/>
        <a:p>
          <a:endParaRPr lang="en-US"/>
        </a:p>
      </dgm:t>
    </dgm:pt>
    <dgm:pt modelId="{8B7BCD17-C22B-45B8-9244-C162E1267C76}">
      <dgm:prSet/>
      <dgm:spPr/>
      <dgm:t>
        <a:bodyPr/>
        <a:lstStyle/>
        <a:p>
          <a:pPr>
            <a:buFont typeface="Wingdings" panose="05000000000000000000" pitchFamily="2" charset="2"/>
            <a:buChar char="§"/>
          </a:pPr>
          <a:r>
            <a:rPr lang="en-US" dirty="0">
              <a:latin typeface="Calibri" panose="020F0502020204030204" pitchFamily="34" charset="0"/>
              <a:ea typeface="Calibri" panose="020F0502020204030204" pitchFamily="34" charset="0"/>
              <a:cs typeface="Calibri" panose="020F0502020204030204" pitchFamily="34" charset="0"/>
            </a:rPr>
            <a:t>Collin College will continue to pay for the </a:t>
          </a:r>
          <a:r>
            <a:rPr lang="en-US" b="1" u="sng" dirty="0">
              <a:latin typeface="Calibri" panose="020F0502020204030204" pitchFamily="34" charset="0"/>
              <a:ea typeface="Calibri" panose="020F0502020204030204" pitchFamily="34" charset="0"/>
              <a:cs typeface="Calibri" panose="020F0502020204030204" pitchFamily="34" charset="0"/>
            </a:rPr>
            <a:t>Employee</a:t>
          </a:r>
          <a:r>
            <a:rPr lang="en-US" dirty="0">
              <a:latin typeface="Calibri" panose="020F0502020204030204" pitchFamily="34" charset="0"/>
              <a:ea typeface="Calibri" panose="020F0502020204030204" pitchFamily="34" charset="0"/>
              <a:cs typeface="Calibri" panose="020F0502020204030204" pitchFamily="34" charset="0"/>
            </a:rPr>
            <a:t> only portion of the dental premiums.</a:t>
          </a:r>
        </a:p>
      </dgm:t>
    </dgm:pt>
    <dgm:pt modelId="{3D6C94BD-EA0E-4396-B6DA-579C5D9AE2AE}" type="parTrans" cxnId="{1A5BCFF4-0534-4E9D-9F4D-2F2A91E9FB00}">
      <dgm:prSet/>
      <dgm:spPr/>
      <dgm:t>
        <a:bodyPr/>
        <a:lstStyle/>
        <a:p>
          <a:endParaRPr lang="en-US"/>
        </a:p>
      </dgm:t>
    </dgm:pt>
    <dgm:pt modelId="{14FD9802-C525-4311-B251-BD33A9E80537}" type="sibTrans" cxnId="{1A5BCFF4-0534-4E9D-9F4D-2F2A91E9FB00}">
      <dgm:prSet/>
      <dgm:spPr/>
      <dgm:t>
        <a:bodyPr/>
        <a:lstStyle/>
        <a:p>
          <a:endParaRPr lang="en-US"/>
        </a:p>
      </dgm:t>
    </dgm:pt>
    <dgm:pt modelId="{A8CC7E0F-7EF6-4621-AF19-E3E8118407D0}" type="pres">
      <dgm:prSet presAssocID="{58866FD3-A22B-437B-9E84-41322D050D9D}" presName="linear" presStyleCnt="0">
        <dgm:presLayoutVars>
          <dgm:animLvl val="lvl"/>
          <dgm:resizeHandles val="exact"/>
        </dgm:presLayoutVars>
      </dgm:prSet>
      <dgm:spPr/>
    </dgm:pt>
    <dgm:pt modelId="{33AF728D-5B47-45DC-8B6D-CFA62ABA48EF}" type="pres">
      <dgm:prSet presAssocID="{E814A310-BF9B-450B-97DC-5A660AA636B8}" presName="parentText" presStyleLbl="node1" presStyleIdx="0" presStyleCnt="3" custLinFactNeighborY="-256">
        <dgm:presLayoutVars>
          <dgm:chMax val="0"/>
          <dgm:bulletEnabled val="1"/>
        </dgm:presLayoutVars>
      </dgm:prSet>
      <dgm:spPr/>
    </dgm:pt>
    <dgm:pt modelId="{C7218D19-AD1D-48B1-B323-8BBA44F7FC2A}" type="pres">
      <dgm:prSet presAssocID="{E814A310-BF9B-450B-97DC-5A660AA636B8}" presName="childText" presStyleLbl="revTx" presStyleIdx="0" presStyleCnt="3">
        <dgm:presLayoutVars>
          <dgm:bulletEnabled val="1"/>
        </dgm:presLayoutVars>
      </dgm:prSet>
      <dgm:spPr/>
    </dgm:pt>
    <dgm:pt modelId="{EA86D494-2CD4-4EF0-917D-EB232FFAFC28}" type="pres">
      <dgm:prSet presAssocID="{A3308F70-FAA4-4416-B075-8254EA8512EE}" presName="parentText" presStyleLbl="node1" presStyleIdx="1" presStyleCnt="3">
        <dgm:presLayoutVars>
          <dgm:chMax val="0"/>
          <dgm:bulletEnabled val="1"/>
        </dgm:presLayoutVars>
      </dgm:prSet>
      <dgm:spPr/>
    </dgm:pt>
    <dgm:pt modelId="{52832549-4919-42D4-936C-407F5BD011BD}" type="pres">
      <dgm:prSet presAssocID="{A3308F70-FAA4-4416-B075-8254EA8512EE}" presName="childText" presStyleLbl="revTx" presStyleIdx="1" presStyleCnt="3">
        <dgm:presLayoutVars>
          <dgm:bulletEnabled val="1"/>
        </dgm:presLayoutVars>
      </dgm:prSet>
      <dgm:spPr/>
    </dgm:pt>
    <dgm:pt modelId="{26CD80BA-A5F3-4E48-A47F-AA4A3A47F6EC}" type="pres">
      <dgm:prSet presAssocID="{A4670CC8-7C4D-4321-902B-1AFC1514670E}" presName="parentText" presStyleLbl="node1" presStyleIdx="2" presStyleCnt="3">
        <dgm:presLayoutVars>
          <dgm:chMax val="0"/>
          <dgm:bulletEnabled val="1"/>
        </dgm:presLayoutVars>
      </dgm:prSet>
      <dgm:spPr/>
    </dgm:pt>
    <dgm:pt modelId="{4AAAF8F9-E594-410E-8311-247AAD99EE3F}" type="pres">
      <dgm:prSet presAssocID="{A4670CC8-7C4D-4321-902B-1AFC1514670E}" presName="childText" presStyleLbl="revTx" presStyleIdx="2" presStyleCnt="3">
        <dgm:presLayoutVars>
          <dgm:bulletEnabled val="1"/>
        </dgm:presLayoutVars>
      </dgm:prSet>
      <dgm:spPr/>
    </dgm:pt>
  </dgm:ptLst>
  <dgm:cxnLst>
    <dgm:cxn modelId="{7F88971B-4EBB-47B3-A83D-A820E631A6F1}" type="presOf" srcId="{8B7BCD17-C22B-45B8-9244-C162E1267C76}" destId="{C7218D19-AD1D-48B1-B323-8BBA44F7FC2A}" srcOrd="0" destOrd="0" presId="urn:microsoft.com/office/officeart/2005/8/layout/vList2"/>
    <dgm:cxn modelId="{403D5F2D-79A3-48F0-9793-C6A89799E66A}" type="presOf" srcId="{A4670CC8-7C4D-4321-902B-1AFC1514670E}" destId="{26CD80BA-A5F3-4E48-A47F-AA4A3A47F6EC}" srcOrd="0" destOrd="0" presId="urn:microsoft.com/office/officeart/2005/8/layout/vList2"/>
    <dgm:cxn modelId="{D1D89340-6C4C-4F04-9C99-22737AAB4DEE}" srcId="{58866FD3-A22B-437B-9E84-41322D050D9D}" destId="{E814A310-BF9B-450B-97DC-5A660AA636B8}" srcOrd="0" destOrd="0" parTransId="{EBACE8E3-F060-46EF-9717-992828C3735D}" sibTransId="{3A6C948D-DB46-4802-A2CE-D6D23206B22D}"/>
    <dgm:cxn modelId="{FB06487A-0AA3-4183-96DB-C96A9481C0C9}" srcId="{58866FD3-A22B-437B-9E84-41322D050D9D}" destId="{A4670CC8-7C4D-4321-902B-1AFC1514670E}" srcOrd="2" destOrd="0" parTransId="{0BF38307-0776-4A77-8D0B-0CC7465723AF}" sibTransId="{EC226302-3C33-4B22-878B-D419FBD5F7A0}"/>
    <dgm:cxn modelId="{62D0E482-D048-4F72-A353-3DC63EE32175}" srcId="{A4670CC8-7C4D-4321-902B-1AFC1514670E}" destId="{6A938717-8044-4FC6-9FD2-923249C681F4}" srcOrd="0" destOrd="0" parTransId="{59B89A05-27EF-4F7E-A7B3-4C36EAC3920E}" sibTransId="{7B5EC42E-4E47-4C42-A0EB-64B57EF3C5DC}"/>
    <dgm:cxn modelId="{A9A9C7BF-5048-40D0-850E-F3D32B44C754}" type="presOf" srcId="{FA3B2E68-3335-492E-AD5D-96B5E8B6478F}" destId="{52832549-4919-42D4-936C-407F5BD011BD}" srcOrd="0" destOrd="0" presId="urn:microsoft.com/office/officeart/2005/8/layout/vList2"/>
    <dgm:cxn modelId="{6B9E90C0-190A-4C8B-BAC7-FF7D92F5A8D0}" type="presOf" srcId="{6A938717-8044-4FC6-9FD2-923249C681F4}" destId="{4AAAF8F9-E594-410E-8311-247AAD99EE3F}" srcOrd="0" destOrd="0" presId="urn:microsoft.com/office/officeart/2005/8/layout/vList2"/>
    <dgm:cxn modelId="{7BBCD1C1-A068-4188-A75D-70941225EC73}" srcId="{58866FD3-A22B-437B-9E84-41322D050D9D}" destId="{A3308F70-FAA4-4416-B075-8254EA8512EE}" srcOrd="1" destOrd="0" parTransId="{78BE2445-CF29-42A7-B226-C6FE63C2FE8C}" sibTransId="{CE714A26-75BD-4D86-92DA-57867C77C049}"/>
    <dgm:cxn modelId="{078AC6CB-C98F-4EFB-A3EB-AD5A42807629}" type="presOf" srcId="{E814A310-BF9B-450B-97DC-5A660AA636B8}" destId="{33AF728D-5B47-45DC-8B6D-CFA62ABA48EF}" srcOrd="0" destOrd="0" presId="urn:microsoft.com/office/officeart/2005/8/layout/vList2"/>
    <dgm:cxn modelId="{3AAD12E2-A8F6-496D-A373-EE31171C7544}" type="presOf" srcId="{58866FD3-A22B-437B-9E84-41322D050D9D}" destId="{A8CC7E0F-7EF6-4621-AF19-E3E8118407D0}" srcOrd="0" destOrd="0" presId="urn:microsoft.com/office/officeart/2005/8/layout/vList2"/>
    <dgm:cxn modelId="{1FF7CBED-96B8-40CC-A602-863A1F30F49D}" srcId="{A3308F70-FAA4-4416-B075-8254EA8512EE}" destId="{FA3B2E68-3335-492E-AD5D-96B5E8B6478F}" srcOrd="0" destOrd="0" parTransId="{C20AF61F-8BB1-4687-B553-737F7C3EAFA4}" sibTransId="{F5E6A95D-49F6-48F0-8BA5-C1D7976918CF}"/>
    <dgm:cxn modelId="{BD8FABF2-C7EB-4FC5-827C-76503E083696}" type="presOf" srcId="{A3308F70-FAA4-4416-B075-8254EA8512EE}" destId="{EA86D494-2CD4-4EF0-917D-EB232FFAFC28}" srcOrd="0" destOrd="0" presId="urn:microsoft.com/office/officeart/2005/8/layout/vList2"/>
    <dgm:cxn modelId="{1A5BCFF4-0534-4E9D-9F4D-2F2A91E9FB00}" srcId="{E814A310-BF9B-450B-97DC-5A660AA636B8}" destId="{8B7BCD17-C22B-45B8-9244-C162E1267C76}" srcOrd="0" destOrd="0" parTransId="{3D6C94BD-EA0E-4396-B6DA-579C5D9AE2AE}" sibTransId="{14FD9802-C525-4311-B251-BD33A9E80537}"/>
    <dgm:cxn modelId="{92E7895D-B0D0-48FC-AF64-02FE98544F85}" type="presParOf" srcId="{A8CC7E0F-7EF6-4621-AF19-E3E8118407D0}" destId="{33AF728D-5B47-45DC-8B6D-CFA62ABA48EF}" srcOrd="0" destOrd="0" presId="urn:microsoft.com/office/officeart/2005/8/layout/vList2"/>
    <dgm:cxn modelId="{7C90B7DA-2B41-4432-BDCB-BD45910A07F7}" type="presParOf" srcId="{A8CC7E0F-7EF6-4621-AF19-E3E8118407D0}" destId="{C7218D19-AD1D-48B1-B323-8BBA44F7FC2A}" srcOrd="1" destOrd="0" presId="urn:microsoft.com/office/officeart/2005/8/layout/vList2"/>
    <dgm:cxn modelId="{AFC03EDF-F139-43D2-987A-75388D35249C}" type="presParOf" srcId="{A8CC7E0F-7EF6-4621-AF19-E3E8118407D0}" destId="{EA86D494-2CD4-4EF0-917D-EB232FFAFC28}" srcOrd="2" destOrd="0" presId="urn:microsoft.com/office/officeart/2005/8/layout/vList2"/>
    <dgm:cxn modelId="{DEF3985F-515C-4D24-978A-1892970170B9}" type="presParOf" srcId="{A8CC7E0F-7EF6-4621-AF19-E3E8118407D0}" destId="{52832549-4919-42D4-936C-407F5BD011BD}" srcOrd="3" destOrd="0" presId="urn:microsoft.com/office/officeart/2005/8/layout/vList2"/>
    <dgm:cxn modelId="{621D8364-7329-489E-9EE0-B4F412F4A580}" type="presParOf" srcId="{A8CC7E0F-7EF6-4621-AF19-E3E8118407D0}" destId="{26CD80BA-A5F3-4E48-A47F-AA4A3A47F6EC}" srcOrd="4" destOrd="0" presId="urn:microsoft.com/office/officeart/2005/8/layout/vList2"/>
    <dgm:cxn modelId="{3CC1CE76-4A09-4E5B-A18E-C492014B0F74}" type="presParOf" srcId="{A8CC7E0F-7EF6-4621-AF19-E3E8118407D0}" destId="{4AAAF8F9-E594-410E-8311-247AAD99EE3F}" srcOrd="5"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FA5522-8116-48C5-995D-D033B0D35594}" type="doc">
      <dgm:prSet loTypeId="urn:microsoft.com/office/officeart/2005/8/layout/vList2" loCatId="list" qsTypeId="urn:microsoft.com/office/officeart/2005/8/quickstyle/simple5" qsCatId="simple" csTypeId="urn:microsoft.com/office/officeart/2005/8/colors/accent2_2" csCatId="accent2" phldr="1"/>
      <dgm:spPr/>
      <dgm:t>
        <a:bodyPr/>
        <a:lstStyle/>
        <a:p>
          <a:endParaRPr lang="en-US"/>
        </a:p>
      </dgm:t>
    </dgm:pt>
    <dgm:pt modelId="{E4247A1F-6EE7-4717-9239-887633F268A1}">
      <dgm:prSet/>
      <dgm:spPr>
        <a:solidFill>
          <a:schemeClr val="accent3">
            <a:lumMod val="75000"/>
          </a:schemeClr>
        </a:solidFill>
      </dgm:spPr>
      <dgm:t>
        <a:bodyPr/>
        <a:lstStyle/>
        <a:p>
          <a:r>
            <a:rPr lang="en-US" baseline="0" dirty="0">
              <a:latin typeface="Arial" panose="020B0604020202020204" pitchFamily="34" charset="0"/>
              <a:cs typeface="Arial" panose="020B0604020202020204" pitchFamily="34" charset="0"/>
            </a:rPr>
            <a:t>Optional Life – Employee Coverage</a:t>
          </a:r>
          <a:endParaRPr lang="en-US" dirty="0">
            <a:latin typeface="Arial" panose="020B0604020202020204" pitchFamily="34" charset="0"/>
            <a:cs typeface="Arial" panose="020B0604020202020204" pitchFamily="34" charset="0"/>
          </a:endParaRPr>
        </a:p>
      </dgm:t>
    </dgm:pt>
    <dgm:pt modelId="{A8E057DC-3111-412C-A844-C58F6C101F8F}" type="parTrans" cxnId="{AF39550E-270F-4418-8F25-DEC33D448F8B}">
      <dgm:prSet/>
      <dgm:spPr/>
      <dgm:t>
        <a:bodyPr/>
        <a:lstStyle/>
        <a:p>
          <a:endParaRPr lang="en-US"/>
        </a:p>
      </dgm:t>
    </dgm:pt>
    <dgm:pt modelId="{5B5DDDB5-87EA-499D-A365-0297A953C7F1}" type="sibTrans" cxnId="{AF39550E-270F-4418-8F25-DEC33D448F8B}">
      <dgm:prSet/>
      <dgm:spPr/>
      <dgm:t>
        <a:bodyPr/>
        <a:lstStyle/>
        <a:p>
          <a:endParaRPr lang="en-US"/>
        </a:p>
      </dgm:t>
    </dgm:pt>
    <dgm:pt modelId="{6372C6AD-FB92-41C6-96AE-6F5F225DD549}">
      <dgm:prSet custT="1"/>
      <dgm:spPr/>
      <dgm:t>
        <a:bodyPr/>
        <a:lstStyle/>
        <a:p>
          <a:pPr>
            <a:buClr>
              <a:schemeClr val="accent6">
                <a:lumMod val="75000"/>
              </a:schemeClr>
            </a:buClr>
            <a:buFont typeface="Wingdings" panose="05000000000000000000" pitchFamily="2" charset="2"/>
            <a:buChar char="§"/>
          </a:pPr>
          <a:r>
            <a:rPr lang="en-US" sz="2200" kern="1200" dirty="0">
              <a:solidFill>
                <a:schemeClr val="tx1"/>
              </a:solidFill>
              <a:latin typeface="Arial" panose="020B0604020202020204" pitchFamily="34" charset="0"/>
              <a:ea typeface="+mn-ea"/>
              <a:cs typeface="Arial" panose="020B0604020202020204" pitchFamily="34" charset="0"/>
            </a:rPr>
            <a:t>Includes AD&amp;D Provision</a:t>
          </a:r>
        </a:p>
      </dgm:t>
    </dgm:pt>
    <dgm:pt modelId="{862E719F-3804-43A8-802E-4B173031E8C3}" type="parTrans" cxnId="{E92FC372-683A-41E9-9BBB-0BDCEBE3AEAE}">
      <dgm:prSet/>
      <dgm:spPr/>
      <dgm:t>
        <a:bodyPr/>
        <a:lstStyle/>
        <a:p>
          <a:endParaRPr lang="en-US"/>
        </a:p>
      </dgm:t>
    </dgm:pt>
    <dgm:pt modelId="{D5269A65-E430-4242-9D31-B8BC1F480A87}" type="sibTrans" cxnId="{E92FC372-683A-41E9-9BBB-0BDCEBE3AEAE}">
      <dgm:prSet/>
      <dgm:spPr/>
      <dgm:t>
        <a:bodyPr/>
        <a:lstStyle/>
        <a:p>
          <a:endParaRPr lang="en-US"/>
        </a:p>
      </dgm:t>
    </dgm:pt>
    <dgm:pt modelId="{C1EFE869-DA46-449F-8F00-5F359991FB5A}">
      <dgm:prSet custT="1"/>
      <dgm:spPr/>
      <dgm:t>
        <a:bodyPr/>
        <a:lstStyle/>
        <a:p>
          <a:pPr>
            <a:buClr>
              <a:schemeClr val="accent6">
                <a:lumMod val="75000"/>
              </a:schemeClr>
            </a:buClr>
            <a:buFont typeface="Wingdings" panose="05000000000000000000" pitchFamily="2" charset="2"/>
            <a:buChar char="§"/>
          </a:pPr>
          <a:r>
            <a:rPr lang="en-US" sz="2200" kern="1200" dirty="0">
              <a:solidFill>
                <a:schemeClr val="tx1"/>
              </a:solidFill>
              <a:latin typeface="Arial" panose="020B0604020202020204" pitchFamily="34" charset="0"/>
              <a:ea typeface="+mn-ea"/>
              <a:cs typeface="Arial" panose="020B0604020202020204" pitchFamily="34" charset="0"/>
            </a:rPr>
            <a:t>1 - 4 Times Annual Salary</a:t>
          </a:r>
        </a:p>
      </dgm:t>
    </dgm:pt>
    <dgm:pt modelId="{CD25AC29-C26B-49E5-9D4E-7765503A64E2}" type="parTrans" cxnId="{C920F661-8DC1-4264-A147-187085BE9FB9}">
      <dgm:prSet/>
      <dgm:spPr/>
      <dgm:t>
        <a:bodyPr/>
        <a:lstStyle/>
        <a:p>
          <a:endParaRPr lang="en-US"/>
        </a:p>
      </dgm:t>
    </dgm:pt>
    <dgm:pt modelId="{C9373D71-AC5A-4B1E-B031-39F79596279C}" type="sibTrans" cxnId="{C920F661-8DC1-4264-A147-187085BE9FB9}">
      <dgm:prSet/>
      <dgm:spPr/>
      <dgm:t>
        <a:bodyPr/>
        <a:lstStyle/>
        <a:p>
          <a:endParaRPr lang="en-US"/>
        </a:p>
      </dgm:t>
    </dgm:pt>
    <dgm:pt modelId="{FC75FB13-BFCE-4C98-A9C2-B584F01D1967}">
      <dgm:prSet custT="1"/>
      <dgm:spPr/>
      <dgm:t>
        <a:bodyPr/>
        <a:lstStyle/>
        <a:p>
          <a:pPr>
            <a:buClr>
              <a:schemeClr val="accent6">
                <a:lumMod val="75000"/>
              </a:schemeClr>
            </a:buClr>
            <a:buFont typeface="Wingdings" panose="05000000000000000000" pitchFamily="2" charset="2"/>
            <a:buChar char="§"/>
          </a:pPr>
          <a:r>
            <a:rPr lang="en-US" sz="2200" kern="1200" dirty="0">
              <a:solidFill>
                <a:schemeClr val="tx1"/>
              </a:solidFill>
              <a:latin typeface="Arial" panose="020B0604020202020204" pitchFamily="34" charset="0"/>
              <a:ea typeface="+mn-ea"/>
              <a:cs typeface="Arial" panose="020B0604020202020204" pitchFamily="34" charset="0"/>
            </a:rPr>
            <a:t>Age-rated; Reductions Begin at age 70</a:t>
          </a:r>
        </a:p>
      </dgm:t>
    </dgm:pt>
    <dgm:pt modelId="{E1801549-C1D0-4921-82C3-F8C11A5944AF}" type="parTrans" cxnId="{03D1599F-BAEA-4126-9B1E-3A116708F0B8}">
      <dgm:prSet/>
      <dgm:spPr/>
      <dgm:t>
        <a:bodyPr/>
        <a:lstStyle/>
        <a:p>
          <a:endParaRPr lang="en-US"/>
        </a:p>
      </dgm:t>
    </dgm:pt>
    <dgm:pt modelId="{EBDD8847-ADE1-48C5-97D2-2A73F5BEAFDC}" type="sibTrans" cxnId="{03D1599F-BAEA-4126-9B1E-3A116708F0B8}">
      <dgm:prSet/>
      <dgm:spPr/>
      <dgm:t>
        <a:bodyPr/>
        <a:lstStyle/>
        <a:p>
          <a:endParaRPr lang="en-US"/>
        </a:p>
      </dgm:t>
    </dgm:pt>
    <dgm:pt modelId="{58A4F3DC-31EE-4A6A-BBCA-6AA35492A241}">
      <dgm:prSet/>
      <dgm:spPr>
        <a:solidFill>
          <a:schemeClr val="accent3">
            <a:lumMod val="75000"/>
          </a:schemeClr>
        </a:solidFill>
      </dgm:spPr>
      <dgm:t>
        <a:bodyPr/>
        <a:lstStyle/>
        <a:p>
          <a:r>
            <a:rPr lang="en-US" baseline="0" dirty="0">
              <a:latin typeface="Arial" panose="020B0604020202020204" pitchFamily="34" charset="0"/>
              <a:cs typeface="Arial" panose="020B0604020202020204" pitchFamily="34" charset="0"/>
            </a:rPr>
            <a:t>Dependent Life</a:t>
          </a:r>
          <a:endParaRPr lang="en-US" dirty="0">
            <a:latin typeface="Arial" panose="020B0604020202020204" pitchFamily="34" charset="0"/>
            <a:cs typeface="Arial" panose="020B0604020202020204" pitchFamily="34" charset="0"/>
          </a:endParaRPr>
        </a:p>
      </dgm:t>
    </dgm:pt>
    <dgm:pt modelId="{279724D3-183D-4E1D-876B-AE50F2A40B6B}" type="parTrans" cxnId="{35CDEAF2-ECC3-481E-9E6C-47ADC695BD58}">
      <dgm:prSet/>
      <dgm:spPr/>
      <dgm:t>
        <a:bodyPr/>
        <a:lstStyle/>
        <a:p>
          <a:endParaRPr lang="en-US"/>
        </a:p>
      </dgm:t>
    </dgm:pt>
    <dgm:pt modelId="{1B197259-D81F-459F-8003-A7007F63DEF3}" type="sibTrans" cxnId="{35CDEAF2-ECC3-481E-9E6C-47ADC695BD58}">
      <dgm:prSet/>
      <dgm:spPr/>
      <dgm:t>
        <a:bodyPr/>
        <a:lstStyle/>
        <a:p>
          <a:endParaRPr lang="en-US"/>
        </a:p>
      </dgm:t>
    </dgm:pt>
    <dgm:pt modelId="{0FCDA4B4-28EF-4A67-91FB-DEEF017188CD}">
      <dgm:prSet custT="1"/>
      <dgm:spPr/>
      <dgm:t>
        <a:bodyPr/>
        <a:lstStyle/>
        <a:p>
          <a:pPr>
            <a:buClr>
              <a:schemeClr val="accent6">
                <a:lumMod val="75000"/>
              </a:schemeClr>
            </a:buClr>
            <a:buFont typeface="Wingdings" panose="05000000000000000000" pitchFamily="2" charset="2"/>
            <a:buChar char="§"/>
          </a:pPr>
          <a:r>
            <a:rPr lang="en-US" sz="2200" kern="1200" dirty="0">
              <a:solidFill>
                <a:prstClr val="black"/>
              </a:solidFill>
              <a:latin typeface="Arial" panose="020B0604020202020204" pitchFamily="34" charset="0"/>
              <a:ea typeface="+mn-ea"/>
              <a:cs typeface="Arial" panose="020B0604020202020204" pitchFamily="34" charset="0"/>
            </a:rPr>
            <a:t>Includes AD&amp;D Provision</a:t>
          </a:r>
        </a:p>
      </dgm:t>
    </dgm:pt>
    <dgm:pt modelId="{60E9DBAF-1472-4D74-B328-7C7295F55849}" type="parTrans" cxnId="{CD4D076F-80CE-4469-BA52-82F9B4104F26}">
      <dgm:prSet/>
      <dgm:spPr/>
      <dgm:t>
        <a:bodyPr/>
        <a:lstStyle/>
        <a:p>
          <a:endParaRPr lang="en-US"/>
        </a:p>
      </dgm:t>
    </dgm:pt>
    <dgm:pt modelId="{409DDDB4-1586-4627-889B-7A719F7EF049}" type="sibTrans" cxnId="{CD4D076F-80CE-4469-BA52-82F9B4104F26}">
      <dgm:prSet/>
      <dgm:spPr/>
      <dgm:t>
        <a:bodyPr/>
        <a:lstStyle/>
        <a:p>
          <a:endParaRPr lang="en-US"/>
        </a:p>
      </dgm:t>
    </dgm:pt>
    <dgm:pt modelId="{FD9F9BFD-0C23-49FE-AFBE-7ADB093CD5C7}">
      <dgm:prSet/>
      <dgm:spPr>
        <a:solidFill>
          <a:schemeClr val="accent3">
            <a:lumMod val="75000"/>
          </a:schemeClr>
        </a:solidFill>
      </dgm:spPr>
      <dgm:t>
        <a:bodyPr/>
        <a:lstStyle/>
        <a:p>
          <a:r>
            <a:rPr lang="en-US" baseline="0" dirty="0">
              <a:latin typeface="Arial" panose="020B0604020202020204" pitchFamily="34" charset="0"/>
              <a:cs typeface="Arial" panose="020B0604020202020204" pitchFamily="34" charset="0"/>
            </a:rPr>
            <a:t>Voluntary AD&amp;D – Employee Only or Employee and Family </a:t>
          </a:r>
          <a:endParaRPr lang="en-US" dirty="0">
            <a:latin typeface="Arial" panose="020B0604020202020204" pitchFamily="34" charset="0"/>
            <a:cs typeface="Arial" panose="020B0604020202020204" pitchFamily="34" charset="0"/>
          </a:endParaRPr>
        </a:p>
      </dgm:t>
    </dgm:pt>
    <dgm:pt modelId="{C960403A-27B6-47AB-93E5-5EAFB1943996}" type="parTrans" cxnId="{0BC5D7EE-68F4-4A7A-9AB1-7C75763D9027}">
      <dgm:prSet/>
      <dgm:spPr/>
      <dgm:t>
        <a:bodyPr/>
        <a:lstStyle/>
        <a:p>
          <a:endParaRPr lang="en-US"/>
        </a:p>
      </dgm:t>
    </dgm:pt>
    <dgm:pt modelId="{F88DE32A-633F-4A17-9589-254193E980FE}" type="sibTrans" cxnId="{0BC5D7EE-68F4-4A7A-9AB1-7C75763D9027}">
      <dgm:prSet/>
      <dgm:spPr/>
      <dgm:t>
        <a:bodyPr/>
        <a:lstStyle/>
        <a:p>
          <a:endParaRPr lang="en-US"/>
        </a:p>
      </dgm:t>
    </dgm:pt>
    <dgm:pt modelId="{B7B13D2E-7CDD-4E16-8B68-725E4FDC710E}">
      <dgm:prSet custT="1"/>
      <dgm:spPr/>
      <dgm:t>
        <a:bodyPr/>
        <a:lstStyle/>
        <a:p>
          <a:pPr>
            <a:buClr>
              <a:schemeClr val="accent6">
                <a:lumMod val="75000"/>
              </a:schemeClr>
            </a:buClr>
            <a:buFont typeface="Wingdings" panose="05000000000000000000" pitchFamily="2" charset="2"/>
            <a:buChar char="§"/>
          </a:pPr>
          <a:r>
            <a:rPr lang="en-US" sz="2200" baseline="0" dirty="0">
              <a:latin typeface="Arial" panose="020B0604020202020204" pitchFamily="34" charset="0"/>
              <a:cs typeface="Arial" panose="020B0604020202020204" pitchFamily="34" charset="0"/>
            </a:rPr>
            <a:t>Minimum Coverage $10,000; Maximum $200,000</a:t>
          </a:r>
          <a:endParaRPr lang="en-US" sz="2200" dirty="0">
            <a:latin typeface="Arial" panose="020B0604020202020204" pitchFamily="34" charset="0"/>
            <a:cs typeface="Arial" panose="020B0604020202020204" pitchFamily="34" charset="0"/>
          </a:endParaRPr>
        </a:p>
      </dgm:t>
    </dgm:pt>
    <dgm:pt modelId="{B919AB48-9CEB-4FA8-A4B6-A42690E9BBED}" type="parTrans" cxnId="{3A44C649-6D6D-437A-A8FC-BFD139744EB6}">
      <dgm:prSet/>
      <dgm:spPr/>
      <dgm:t>
        <a:bodyPr/>
        <a:lstStyle/>
        <a:p>
          <a:endParaRPr lang="en-US"/>
        </a:p>
      </dgm:t>
    </dgm:pt>
    <dgm:pt modelId="{7CD34679-FC97-4859-AD17-9E52F18B62A2}" type="sibTrans" cxnId="{3A44C649-6D6D-437A-A8FC-BFD139744EB6}">
      <dgm:prSet/>
      <dgm:spPr/>
      <dgm:t>
        <a:bodyPr/>
        <a:lstStyle/>
        <a:p>
          <a:endParaRPr lang="en-US"/>
        </a:p>
      </dgm:t>
    </dgm:pt>
    <dgm:pt modelId="{86E04244-2102-48C9-B4BA-EE4A8251D27A}">
      <dgm:prSet/>
      <dgm:spPr>
        <a:solidFill>
          <a:schemeClr val="accent3">
            <a:lumMod val="75000"/>
          </a:schemeClr>
        </a:solidFill>
      </dgm:spPr>
      <dgm:t>
        <a:bodyPr/>
        <a:lstStyle/>
        <a:p>
          <a:r>
            <a:rPr lang="en-US" dirty="0">
              <a:latin typeface="Arial" panose="020B0604020202020204" pitchFamily="34" charset="0"/>
              <a:cs typeface="Arial" panose="020B0604020202020204" pitchFamily="34" charset="0"/>
            </a:rPr>
            <a:t>Basic Life $5,000</a:t>
          </a:r>
        </a:p>
      </dgm:t>
    </dgm:pt>
    <dgm:pt modelId="{CA9C7FA4-4CDE-48B1-A796-FF2ECB0CF892}" type="parTrans" cxnId="{9C9962AF-3D76-4C54-8F40-FE45F949909F}">
      <dgm:prSet/>
      <dgm:spPr/>
      <dgm:t>
        <a:bodyPr/>
        <a:lstStyle/>
        <a:p>
          <a:endParaRPr lang="en-US"/>
        </a:p>
      </dgm:t>
    </dgm:pt>
    <dgm:pt modelId="{76CA8F05-F9D3-4E71-9897-3A0C74A801FD}" type="sibTrans" cxnId="{9C9962AF-3D76-4C54-8F40-FE45F949909F}">
      <dgm:prSet/>
      <dgm:spPr/>
      <dgm:t>
        <a:bodyPr/>
        <a:lstStyle/>
        <a:p>
          <a:endParaRPr lang="en-US"/>
        </a:p>
      </dgm:t>
    </dgm:pt>
    <dgm:pt modelId="{4C4D0812-19D0-4F2E-B8C4-DEF6ADA618B5}">
      <dgm:prSet custT="1"/>
      <dgm:spPr/>
      <dgm:t>
        <a:bodyPr/>
        <a:lstStyle/>
        <a:p>
          <a:pPr>
            <a:buClr>
              <a:schemeClr val="accent6">
                <a:lumMod val="75000"/>
              </a:schemeClr>
            </a:buClr>
            <a:buFont typeface="Wingdings" panose="05000000000000000000" pitchFamily="2" charset="2"/>
            <a:buChar char="§"/>
          </a:pPr>
          <a:r>
            <a:rPr lang="en-US" sz="2200" kern="1200" dirty="0">
              <a:solidFill>
                <a:prstClr val="black"/>
              </a:solidFill>
              <a:latin typeface="Arial" panose="020B0604020202020204" pitchFamily="34" charset="0"/>
              <a:ea typeface="+mn-ea"/>
              <a:cs typeface="Arial" panose="020B0604020202020204" pitchFamily="34" charset="0"/>
            </a:rPr>
            <a:t>$5,000 Coverage per Covered Dependent</a:t>
          </a:r>
        </a:p>
      </dgm:t>
    </dgm:pt>
    <dgm:pt modelId="{FCC477E7-3E8C-4F9F-B661-F7EA082AD873}" type="parTrans" cxnId="{4F0ECA31-60D1-4704-A536-EEF94B8179AA}">
      <dgm:prSet/>
      <dgm:spPr/>
      <dgm:t>
        <a:bodyPr/>
        <a:lstStyle/>
        <a:p>
          <a:endParaRPr lang="en-US"/>
        </a:p>
      </dgm:t>
    </dgm:pt>
    <dgm:pt modelId="{A6FA96ED-A188-4ABB-A4DF-14BB5140B413}" type="sibTrans" cxnId="{4F0ECA31-60D1-4704-A536-EEF94B8179AA}">
      <dgm:prSet/>
      <dgm:spPr/>
      <dgm:t>
        <a:bodyPr/>
        <a:lstStyle/>
        <a:p>
          <a:endParaRPr lang="en-US"/>
        </a:p>
      </dgm:t>
    </dgm:pt>
    <dgm:pt modelId="{A8082AE5-1D03-4363-A7D5-21FDE464D15F}" type="pres">
      <dgm:prSet presAssocID="{39FA5522-8116-48C5-995D-D033B0D35594}" presName="linear" presStyleCnt="0">
        <dgm:presLayoutVars>
          <dgm:animLvl val="lvl"/>
          <dgm:resizeHandles val="exact"/>
        </dgm:presLayoutVars>
      </dgm:prSet>
      <dgm:spPr/>
    </dgm:pt>
    <dgm:pt modelId="{FF8D9EA8-6EA9-49F7-80C1-F485F88EEAB1}" type="pres">
      <dgm:prSet presAssocID="{86E04244-2102-48C9-B4BA-EE4A8251D27A}" presName="parentText" presStyleLbl="node1" presStyleIdx="0" presStyleCnt="4" custLinFactY="-45606" custLinFactNeighborX="-237" custLinFactNeighborY="-100000">
        <dgm:presLayoutVars>
          <dgm:chMax val="0"/>
          <dgm:bulletEnabled val="1"/>
        </dgm:presLayoutVars>
      </dgm:prSet>
      <dgm:spPr/>
    </dgm:pt>
    <dgm:pt modelId="{65E4AD0C-14C2-43C1-B9F8-E36F976C1B95}" type="pres">
      <dgm:prSet presAssocID="{76CA8F05-F9D3-4E71-9897-3A0C74A801FD}" presName="spacer" presStyleCnt="0"/>
      <dgm:spPr/>
    </dgm:pt>
    <dgm:pt modelId="{5FC5CC95-429A-4234-9A8A-8B187983306E}" type="pres">
      <dgm:prSet presAssocID="{E4247A1F-6EE7-4717-9239-887633F268A1}" presName="parentText" presStyleLbl="node1" presStyleIdx="1" presStyleCnt="4" custLinFactNeighborX="-80" custLinFactNeighborY="-13481">
        <dgm:presLayoutVars>
          <dgm:chMax val="0"/>
          <dgm:bulletEnabled val="1"/>
        </dgm:presLayoutVars>
      </dgm:prSet>
      <dgm:spPr/>
    </dgm:pt>
    <dgm:pt modelId="{E07DEAF1-C2BA-463C-9134-4393C62FE894}" type="pres">
      <dgm:prSet presAssocID="{E4247A1F-6EE7-4717-9239-887633F268A1}" presName="childText" presStyleLbl="revTx" presStyleIdx="0" presStyleCnt="3" custScaleY="120142" custLinFactNeighborX="386" custLinFactNeighborY="-10242">
        <dgm:presLayoutVars>
          <dgm:bulletEnabled val="1"/>
        </dgm:presLayoutVars>
      </dgm:prSet>
      <dgm:spPr/>
    </dgm:pt>
    <dgm:pt modelId="{BA57A934-B779-4603-8AEB-DB9D669FD66A}" type="pres">
      <dgm:prSet presAssocID="{58A4F3DC-31EE-4A6A-BBCA-6AA35492A241}" presName="parentText" presStyleLbl="node1" presStyleIdx="2" presStyleCnt="4" custLinFactNeighborX="0" custLinFactNeighborY="-26648">
        <dgm:presLayoutVars>
          <dgm:chMax val="0"/>
          <dgm:bulletEnabled val="1"/>
        </dgm:presLayoutVars>
      </dgm:prSet>
      <dgm:spPr/>
    </dgm:pt>
    <dgm:pt modelId="{B4AD3E11-21A2-4CDA-8E0D-ED85E784EAD6}" type="pres">
      <dgm:prSet presAssocID="{58A4F3DC-31EE-4A6A-BBCA-6AA35492A241}" presName="childText" presStyleLbl="revTx" presStyleIdx="1" presStyleCnt="3" custLinFactNeighborX="-182" custLinFactNeighborY="-18194">
        <dgm:presLayoutVars>
          <dgm:bulletEnabled val="1"/>
        </dgm:presLayoutVars>
      </dgm:prSet>
      <dgm:spPr/>
    </dgm:pt>
    <dgm:pt modelId="{A05128FD-43C6-44A8-8C7A-4F6A570CC63F}" type="pres">
      <dgm:prSet presAssocID="{FD9F9BFD-0C23-49FE-AFBE-7ADB093CD5C7}" presName="parentText" presStyleLbl="node1" presStyleIdx="3" presStyleCnt="4" custLinFactNeighborX="116" custLinFactNeighborY="-5197">
        <dgm:presLayoutVars>
          <dgm:chMax val="0"/>
          <dgm:bulletEnabled val="1"/>
        </dgm:presLayoutVars>
      </dgm:prSet>
      <dgm:spPr/>
    </dgm:pt>
    <dgm:pt modelId="{CE99E99D-DA3A-47E2-9C1F-8C4CA5941D0F}" type="pres">
      <dgm:prSet presAssocID="{FD9F9BFD-0C23-49FE-AFBE-7ADB093CD5C7}" presName="childText" presStyleLbl="revTx" presStyleIdx="2" presStyleCnt="3" custLinFactNeighborX="210" custLinFactNeighborY="15306">
        <dgm:presLayoutVars>
          <dgm:bulletEnabled val="1"/>
        </dgm:presLayoutVars>
      </dgm:prSet>
      <dgm:spPr/>
    </dgm:pt>
  </dgm:ptLst>
  <dgm:cxnLst>
    <dgm:cxn modelId="{52256E04-E18E-4B7A-9273-C70ADAD03527}" type="presOf" srcId="{86E04244-2102-48C9-B4BA-EE4A8251D27A}" destId="{FF8D9EA8-6EA9-49F7-80C1-F485F88EEAB1}" srcOrd="0" destOrd="0" presId="urn:microsoft.com/office/officeart/2005/8/layout/vList2"/>
    <dgm:cxn modelId="{AF39550E-270F-4418-8F25-DEC33D448F8B}" srcId="{39FA5522-8116-48C5-995D-D033B0D35594}" destId="{E4247A1F-6EE7-4717-9239-887633F268A1}" srcOrd="1" destOrd="0" parTransId="{A8E057DC-3111-412C-A844-C58F6C101F8F}" sibTransId="{5B5DDDB5-87EA-499D-A365-0297A953C7F1}"/>
    <dgm:cxn modelId="{1D973F14-58D3-4B42-9AE1-AD62B65CDCCD}" type="presOf" srcId="{C1EFE869-DA46-449F-8F00-5F359991FB5A}" destId="{E07DEAF1-C2BA-463C-9134-4393C62FE894}" srcOrd="0" destOrd="1" presId="urn:microsoft.com/office/officeart/2005/8/layout/vList2"/>
    <dgm:cxn modelId="{21130718-296F-4F70-8606-351F29B1BD6B}" type="presOf" srcId="{FD9F9BFD-0C23-49FE-AFBE-7ADB093CD5C7}" destId="{A05128FD-43C6-44A8-8C7A-4F6A570CC63F}" srcOrd="0" destOrd="0" presId="urn:microsoft.com/office/officeart/2005/8/layout/vList2"/>
    <dgm:cxn modelId="{4F0ECA31-60D1-4704-A536-EEF94B8179AA}" srcId="{58A4F3DC-31EE-4A6A-BBCA-6AA35492A241}" destId="{4C4D0812-19D0-4F2E-B8C4-DEF6ADA618B5}" srcOrd="0" destOrd="0" parTransId="{FCC477E7-3E8C-4F9F-B661-F7EA082AD873}" sibTransId="{A6FA96ED-A188-4ABB-A4DF-14BB5140B413}"/>
    <dgm:cxn modelId="{27758737-5CDA-4341-A22E-AE1F2ECC6DD6}" type="presOf" srcId="{39FA5522-8116-48C5-995D-D033B0D35594}" destId="{A8082AE5-1D03-4363-A7D5-21FDE464D15F}" srcOrd="0" destOrd="0" presId="urn:microsoft.com/office/officeart/2005/8/layout/vList2"/>
    <dgm:cxn modelId="{C920F661-8DC1-4264-A147-187085BE9FB9}" srcId="{E4247A1F-6EE7-4717-9239-887633F268A1}" destId="{C1EFE869-DA46-449F-8F00-5F359991FB5A}" srcOrd="1" destOrd="0" parTransId="{CD25AC29-C26B-49E5-9D4E-7765503A64E2}" sibTransId="{C9373D71-AC5A-4B1E-B031-39F79596279C}"/>
    <dgm:cxn modelId="{625D1F63-43D9-4FFD-930B-7E9577126B33}" type="presOf" srcId="{0FCDA4B4-28EF-4A67-91FB-DEEF017188CD}" destId="{B4AD3E11-21A2-4CDA-8E0D-ED85E784EAD6}" srcOrd="0" destOrd="1" presId="urn:microsoft.com/office/officeart/2005/8/layout/vList2"/>
    <dgm:cxn modelId="{4540B246-2D3C-4078-BF64-AC5680B45C75}" type="presOf" srcId="{FC75FB13-BFCE-4C98-A9C2-B584F01D1967}" destId="{E07DEAF1-C2BA-463C-9134-4393C62FE894}" srcOrd="0" destOrd="2" presId="urn:microsoft.com/office/officeart/2005/8/layout/vList2"/>
    <dgm:cxn modelId="{3A44C649-6D6D-437A-A8FC-BFD139744EB6}" srcId="{FD9F9BFD-0C23-49FE-AFBE-7ADB093CD5C7}" destId="{B7B13D2E-7CDD-4E16-8B68-725E4FDC710E}" srcOrd="0" destOrd="0" parTransId="{B919AB48-9CEB-4FA8-A4B6-A42690E9BBED}" sibTransId="{7CD34679-FC97-4859-AD17-9E52F18B62A2}"/>
    <dgm:cxn modelId="{9CE2D54A-A19A-4FD0-97FB-4D5D35B6D067}" type="presOf" srcId="{6372C6AD-FB92-41C6-96AE-6F5F225DD549}" destId="{E07DEAF1-C2BA-463C-9134-4393C62FE894}" srcOrd="0" destOrd="0" presId="urn:microsoft.com/office/officeart/2005/8/layout/vList2"/>
    <dgm:cxn modelId="{CD4D076F-80CE-4469-BA52-82F9B4104F26}" srcId="{58A4F3DC-31EE-4A6A-BBCA-6AA35492A241}" destId="{0FCDA4B4-28EF-4A67-91FB-DEEF017188CD}" srcOrd="1" destOrd="0" parTransId="{60E9DBAF-1472-4D74-B328-7C7295F55849}" sibTransId="{409DDDB4-1586-4627-889B-7A719F7EF049}"/>
    <dgm:cxn modelId="{E2BF5252-6056-4B01-9067-83049DB44B3D}" type="presOf" srcId="{4C4D0812-19D0-4F2E-B8C4-DEF6ADA618B5}" destId="{B4AD3E11-21A2-4CDA-8E0D-ED85E784EAD6}" srcOrd="0" destOrd="0" presId="urn:microsoft.com/office/officeart/2005/8/layout/vList2"/>
    <dgm:cxn modelId="{E92FC372-683A-41E9-9BBB-0BDCEBE3AEAE}" srcId="{E4247A1F-6EE7-4717-9239-887633F268A1}" destId="{6372C6AD-FB92-41C6-96AE-6F5F225DD549}" srcOrd="0" destOrd="0" parTransId="{862E719F-3804-43A8-802E-4B173031E8C3}" sibTransId="{D5269A65-E430-4242-9D31-B8BC1F480A87}"/>
    <dgm:cxn modelId="{03D1599F-BAEA-4126-9B1E-3A116708F0B8}" srcId="{E4247A1F-6EE7-4717-9239-887633F268A1}" destId="{FC75FB13-BFCE-4C98-A9C2-B584F01D1967}" srcOrd="2" destOrd="0" parTransId="{E1801549-C1D0-4921-82C3-F8C11A5944AF}" sibTransId="{EBDD8847-ADE1-48C5-97D2-2A73F5BEAFDC}"/>
    <dgm:cxn modelId="{B8FC5BA5-66E0-45C1-B6A9-C52F80E973ED}" type="presOf" srcId="{58A4F3DC-31EE-4A6A-BBCA-6AA35492A241}" destId="{BA57A934-B779-4603-8AEB-DB9D669FD66A}" srcOrd="0" destOrd="0" presId="urn:microsoft.com/office/officeart/2005/8/layout/vList2"/>
    <dgm:cxn modelId="{9C9962AF-3D76-4C54-8F40-FE45F949909F}" srcId="{39FA5522-8116-48C5-995D-D033B0D35594}" destId="{86E04244-2102-48C9-B4BA-EE4A8251D27A}" srcOrd="0" destOrd="0" parTransId="{CA9C7FA4-4CDE-48B1-A796-FF2ECB0CF892}" sibTransId="{76CA8F05-F9D3-4E71-9897-3A0C74A801FD}"/>
    <dgm:cxn modelId="{0FF19BBA-BFB7-49ED-994D-A71815546350}" type="presOf" srcId="{B7B13D2E-7CDD-4E16-8B68-725E4FDC710E}" destId="{CE99E99D-DA3A-47E2-9C1F-8C4CA5941D0F}" srcOrd="0" destOrd="0" presId="urn:microsoft.com/office/officeart/2005/8/layout/vList2"/>
    <dgm:cxn modelId="{0BC5D7EE-68F4-4A7A-9AB1-7C75763D9027}" srcId="{39FA5522-8116-48C5-995D-D033B0D35594}" destId="{FD9F9BFD-0C23-49FE-AFBE-7ADB093CD5C7}" srcOrd="3" destOrd="0" parTransId="{C960403A-27B6-47AB-93E5-5EAFB1943996}" sibTransId="{F88DE32A-633F-4A17-9589-254193E980FE}"/>
    <dgm:cxn modelId="{35CDEAF2-ECC3-481E-9E6C-47ADC695BD58}" srcId="{39FA5522-8116-48C5-995D-D033B0D35594}" destId="{58A4F3DC-31EE-4A6A-BBCA-6AA35492A241}" srcOrd="2" destOrd="0" parTransId="{279724D3-183D-4E1D-876B-AE50F2A40B6B}" sibTransId="{1B197259-D81F-459F-8003-A7007F63DEF3}"/>
    <dgm:cxn modelId="{5AB484F3-05EB-418D-AF02-4FFD2F78382E}" type="presOf" srcId="{E4247A1F-6EE7-4717-9239-887633F268A1}" destId="{5FC5CC95-429A-4234-9A8A-8B187983306E}" srcOrd="0" destOrd="0" presId="urn:microsoft.com/office/officeart/2005/8/layout/vList2"/>
    <dgm:cxn modelId="{947407D3-5864-4291-BFC6-95DACA9BE5A7}" type="presParOf" srcId="{A8082AE5-1D03-4363-A7D5-21FDE464D15F}" destId="{FF8D9EA8-6EA9-49F7-80C1-F485F88EEAB1}" srcOrd="0" destOrd="0" presId="urn:microsoft.com/office/officeart/2005/8/layout/vList2"/>
    <dgm:cxn modelId="{113232DD-0316-4ADC-9C9E-945FF3E239E5}" type="presParOf" srcId="{A8082AE5-1D03-4363-A7D5-21FDE464D15F}" destId="{65E4AD0C-14C2-43C1-B9F8-E36F976C1B95}" srcOrd="1" destOrd="0" presId="urn:microsoft.com/office/officeart/2005/8/layout/vList2"/>
    <dgm:cxn modelId="{CF7F5BE1-8152-439D-A79A-7511A9AE110B}" type="presParOf" srcId="{A8082AE5-1D03-4363-A7D5-21FDE464D15F}" destId="{5FC5CC95-429A-4234-9A8A-8B187983306E}" srcOrd="2" destOrd="0" presId="urn:microsoft.com/office/officeart/2005/8/layout/vList2"/>
    <dgm:cxn modelId="{C2273095-4F70-40D7-B58B-996DE6583F79}" type="presParOf" srcId="{A8082AE5-1D03-4363-A7D5-21FDE464D15F}" destId="{E07DEAF1-C2BA-463C-9134-4393C62FE894}" srcOrd="3" destOrd="0" presId="urn:microsoft.com/office/officeart/2005/8/layout/vList2"/>
    <dgm:cxn modelId="{9FEB63EF-589C-4520-B906-7C2097E2F099}" type="presParOf" srcId="{A8082AE5-1D03-4363-A7D5-21FDE464D15F}" destId="{BA57A934-B779-4603-8AEB-DB9D669FD66A}" srcOrd="4" destOrd="0" presId="urn:microsoft.com/office/officeart/2005/8/layout/vList2"/>
    <dgm:cxn modelId="{723A8DCE-8754-4CD7-B897-F909242DD783}" type="presParOf" srcId="{A8082AE5-1D03-4363-A7D5-21FDE464D15F}" destId="{B4AD3E11-21A2-4CDA-8E0D-ED85E784EAD6}" srcOrd="5" destOrd="0" presId="urn:microsoft.com/office/officeart/2005/8/layout/vList2"/>
    <dgm:cxn modelId="{30832C21-8785-49CA-BFA4-0D220749F756}" type="presParOf" srcId="{A8082AE5-1D03-4363-A7D5-21FDE464D15F}" destId="{A05128FD-43C6-44A8-8C7A-4F6A570CC63F}" srcOrd="6" destOrd="0" presId="urn:microsoft.com/office/officeart/2005/8/layout/vList2"/>
    <dgm:cxn modelId="{07536ACA-BC6A-47E1-8132-AACA6E679CE6}" type="presParOf" srcId="{A8082AE5-1D03-4363-A7D5-21FDE464D15F}" destId="{CE99E99D-DA3A-47E2-9C1F-8C4CA5941D0F}" srcOrd="7"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AF728D-5B47-45DC-8B6D-CFA62ABA48EF}">
      <dsp:nvSpPr>
        <dsp:cNvPr id="0" name=""/>
        <dsp:cNvSpPr/>
      </dsp:nvSpPr>
      <dsp:spPr>
        <a:xfrm>
          <a:off x="0" y="41073"/>
          <a:ext cx="5308263" cy="71954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latin typeface="Calibri" panose="020F0502020204030204" pitchFamily="34" charset="0"/>
              <a:ea typeface="Calibri" panose="020F0502020204030204" pitchFamily="34" charset="0"/>
              <a:cs typeface="Calibri" panose="020F0502020204030204" pitchFamily="34" charset="0"/>
            </a:rPr>
            <a:t>No dental plan ID cards.</a:t>
          </a:r>
        </a:p>
      </dsp:txBody>
      <dsp:txXfrm>
        <a:off x="35125" y="76198"/>
        <a:ext cx="5238013" cy="649299"/>
      </dsp:txXfrm>
    </dsp:sp>
    <dsp:sp modelId="{C7218D19-AD1D-48B1-B323-8BBA44F7FC2A}">
      <dsp:nvSpPr>
        <dsp:cNvPr id="0" name=""/>
        <dsp:cNvSpPr/>
      </dsp:nvSpPr>
      <dsp:spPr>
        <a:xfrm>
          <a:off x="0" y="763326"/>
          <a:ext cx="5308263" cy="1055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537" tIns="38100" rIns="213360" bIns="38100" numCol="1" spcCol="1270" anchor="t" anchorCtr="0">
          <a:noAutofit/>
        </a:bodyPr>
        <a:lstStyle/>
        <a:p>
          <a:pPr marL="228600" lvl="1" indent="-228600" algn="l" defTabSz="1022350">
            <a:lnSpc>
              <a:spcPct val="90000"/>
            </a:lnSpc>
            <a:spcBef>
              <a:spcPct val="0"/>
            </a:spcBef>
            <a:spcAft>
              <a:spcPct val="20000"/>
            </a:spcAft>
            <a:buFont typeface="Wingdings" panose="05000000000000000000" pitchFamily="2" charset="2"/>
            <a:buChar char="§"/>
          </a:pPr>
          <a:r>
            <a:rPr lang="en-US" sz="2300" kern="1200" dirty="0">
              <a:latin typeface="Calibri" panose="020F0502020204030204" pitchFamily="34" charset="0"/>
              <a:ea typeface="Calibri" panose="020F0502020204030204" pitchFamily="34" charset="0"/>
              <a:cs typeface="Calibri" panose="020F0502020204030204" pitchFamily="34" charset="0"/>
            </a:rPr>
            <a:t>Collin College will continue to pay for the </a:t>
          </a:r>
          <a:r>
            <a:rPr lang="en-US" sz="2300" b="1" u="sng" kern="1200" dirty="0">
              <a:latin typeface="Calibri" panose="020F0502020204030204" pitchFamily="34" charset="0"/>
              <a:ea typeface="Calibri" panose="020F0502020204030204" pitchFamily="34" charset="0"/>
              <a:cs typeface="Calibri" panose="020F0502020204030204" pitchFamily="34" charset="0"/>
            </a:rPr>
            <a:t>Employee</a:t>
          </a:r>
          <a:r>
            <a:rPr lang="en-US" sz="2300" kern="1200" dirty="0">
              <a:latin typeface="Calibri" panose="020F0502020204030204" pitchFamily="34" charset="0"/>
              <a:ea typeface="Calibri" panose="020F0502020204030204" pitchFamily="34" charset="0"/>
              <a:cs typeface="Calibri" panose="020F0502020204030204" pitchFamily="34" charset="0"/>
            </a:rPr>
            <a:t> only portion of the dental premiums.</a:t>
          </a:r>
        </a:p>
      </dsp:txBody>
      <dsp:txXfrm>
        <a:off x="0" y="763326"/>
        <a:ext cx="5308263" cy="1055700"/>
      </dsp:txXfrm>
    </dsp:sp>
    <dsp:sp modelId="{EA86D494-2CD4-4EF0-917D-EB232FFAFC28}">
      <dsp:nvSpPr>
        <dsp:cNvPr id="0" name=""/>
        <dsp:cNvSpPr/>
      </dsp:nvSpPr>
      <dsp:spPr>
        <a:xfrm>
          <a:off x="0" y="1819026"/>
          <a:ext cx="5308263" cy="71954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latin typeface="Calibri" panose="020F0502020204030204" pitchFamily="34" charset="0"/>
              <a:ea typeface="Calibri" panose="020F0502020204030204" pitchFamily="34" charset="0"/>
              <a:cs typeface="Calibri" panose="020F0502020204030204" pitchFamily="34" charset="0"/>
            </a:rPr>
            <a:t>State of Texas Dental Choice:</a:t>
          </a:r>
        </a:p>
      </dsp:txBody>
      <dsp:txXfrm>
        <a:off x="35125" y="1854151"/>
        <a:ext cx="5238013" cy="649299"/>
      </dsp:txXfrm>
    </dsp:sp>
    <dsp:sp modelId="{52832549-4919-42D4-936C-407F5BD011BD}">
      <dsp:nvSpPr>
        <dsp:cNvPr id="0" name=""/>
        <dsp:cNvSpPr/>
      </dsp:nvSpPr>
      <dsp:spPr>
        <a:xfrm>
          <a:off x="0" y="2538576"/>
          <a:ext cx="5308263" cy="496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537" tIns="38100" rIns="213360" bIns="38100" numCol="1" spcCol="1270" anchor="t" anchorCtr="0">
          <a:noAutofit/>
        </a:bodyPr>
        <a:lstStyle/>
        <a:p>
          <a:pPr marL="228600" lvl="1" indent="-228600" algn="l" defTabSz="1022350">
            <a:lnSpc>
              <a:spcPct val="90000"/>
            </a:lnSpc>
            <a:spcBef>
              <a:spcPct val="0"/>
            </a:spcBef>
            <a:spcAft>
              <a:spcPct val="20000"/>
            </a:spcAft>
            <a:buFont typeface="Wingdings" panose="05000000000000000000" pitchFamily="2" charset="2"/>
            <a:buChar char="§"/>
          </a:pPr>
          <a:r>
            <a:rPr lang="en-US" sz="2300" kern="1200" dirty="0">
              <a:latin typeface="Calibri" panose="020F0502020204030204" pitchFamily="34" charset="0"/>
              <a:ea typeface="Calibri" panose="020F0502020204030204" pitchFamily="34" charset="0"/>
              <a:cs typeface="Calibri" panose="020F0502020204030204" pitchFamily="34" charset="0"/>
            </a:rPr>
            <a:t>PPO &amp; Premier Networks</a:t>
          </a:r>
        </a:p>
      </dsp:txBody>
      <dsp:txXfrm>
        <a:off x="0" y="2538576"/>
        <a:ext cx="5308263" cy="496800"/>
      </dsp:txXfrm>
    </dsp:sp>
    <dsp:sp modelId="{26CD80BA-A5F3-4E48-A47F-AA4A3A47F6EC}">
      <dsp:nvSpPr>
        <dsp:cNvPr id="0" name=""/>
        <dsp:cNvSpPr/>
      </dsp:nvSpPr>
      <dsp:spPr>
        <a:xfrm>
          <a:off x="0" y="3035376"/>
          <a:ext cx="5308263" cy="71954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latin typeface="Calibri" panose="020F0502020204030204" pitchFamily="34" charset="0"/>
              <a:ea typeface="Calibri" panose="020F0502020204030204" pitchFamily="34" charset="0"/>
              <a:cs typeface="Calibri" panose="020F0502020204030204" pitchFamily="34" charset="0"/>
            </a:rPr>
            <a:t>DeltaCare DHMO:</a:t>
          </a:r>
        </a:p>
      </dsp:txBody>
      <dsp:txXfrm>
        <a:off x="35125" y="3070501"/>
        <a:ext cx="5238013" cy="649299"/>
      </dsp:txXfrm>
    </dsp:sp>
    <dsp:sp modelId="{4AAAF8F9-E594-410E-8311-247AAD99EE3F}">
      <dsp:nvSpPr>
        <dsp:cNvPr id="0" name=""/>
        <dsp:cNvSpPr/>
      </dsp:nvSpPr>
      <dsp:spPr>
        <a:xfrm>
          <a:off x="0" y="3754926"/>
          <a:ext cx="5308263" cy="496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537" tIns="38100" rIns="213360" bIns="38100" numCol="1" spcCol="1270" anchor="t" anchorCtr="0">
          <a:noAutofit/>
        </a:bodyPr>
        <a:lstStyle/>
        <a:p>
          <a:pPr marL="228600" lvl="1" indent="-228600" algn="l" defTabSz="1022350">
            <a:lnSpc>
              <a:spcPct val="90000"/>
            </a:lnSpc>
            <a:spcBef>
              <a:spcPct val="0"/>
            </a:spcBef>
            <a:spcAft>
              <a:spcPct val="20000"/>
            </a:spcAft>
            <a:buFont typeface="Wingdings" panose="05000000000000000000" pitchFamily="2" charset="2"/>
            <a:buChar char="§"/>
          </a:pPr>
          <a:r>
            <a:rPr lang="en-US" sz="2300" kern="1200" dirty="0">
              <a:latin typeface="Calibri" panose="020F0502020204030204" pitchFamily="34" charset="0"/>
              <a:ea typeface="Calibri" panose="020F0502020204030204" pitchFamily="34" charset="0"/>
              <a:cs typeface="Calibri" panose="020F0502020204030204" pitchFamily="34" charset="0"/>
            </a:rPr>
            <a:t>Must have a primary care dentist</a:t>
          </a:r>
        </a:p>
      </dsp:txBody>
      <dsp:txXfrm>
        <a:off x="0" y="3754926"/>
        <a:ext cx="5308263" cy="4968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8D9EA8-6EA9-49F7-80C1-F485F88EEAB1}">
      <dsp:nvSpPr>
        <dsp:cNvPr id="0" name=""/>
        <dsp:cNvSpPr/>
      </dsp:nvSpPr>
      <dsp:spPr>
        <a:xfrm>
          <a:off x="0" y="0"/>
          <a:ext cx="7416339" cy="421200"/>
        </a:xfrm>
        <a:prstGeom prst="roundRect">
          <a:avLst/>
        </a:prstGeom>
        <a:solidFill>
          <a:schemeClr val="accent3">
            <a:lumMod val="75000"/>
          </a:schemeClr>
        </a:soli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Basic Life $5,000</a:t>
          </a:r>
        </a:p>
      </dsp:txBody>
      <dsp:txXfrm>
        <a:off x="20561" y="20561"/>
        <a:ext cx="7375217" cy="380078"/>
      </dsp:txXfrm>
    </dsp:sp>
    <dsp:sp modelId="{5FC5CC95-429A-4234-9A8A-8B187983306E}">
      <dsp:nvSpPr>
        <dsp:cNvPr id="0" name=""/>
        <dsp:cNvSpPr/>
      </dsp:nvSpPr>
      <dsp:spPr>
        <a:xfrm>
          <a:off x="0" y="335777"/>
          <a:ext cx="7416339" cy="421200"/>
        </a:xfrm>
        <a:prstGeom prst="roundRect">
          <a:avLst/>
        </a:prstGeom>
        <a:solidFill>
          <a:schemeClr val="accent3">
            <a:lumMod val="75000"/>
          </a:schemeClr>
        </a:soli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baseline="0" dirty="0">
              <a:latin typeface="Arial" panose="020B0604020202020204" pitchFamily="34" charset="0"/>
              <a:cs typeface="Arial" panose="020B0604020202020204" pitchFamily="34" charset="0"/>
            </a:rPr>
            <a:t>Optional Life – Employee Coverage</a:t>
          </a:r>
          <a:endParaRPr lang="en-US" sz="1800" kern="1200" dirty="0">
            <a:latin typeface="Arial" panose="020B0604020202020204" pitchFamily="34" charset="0"/>
            <a:cs typeface="Arial" panose="020B0604020202020204" pitchFamily="34" charset="0"/>
          </a:endParaRPr>
        </a:p>
      </dsp:txBody>
      <dsp:txXfrm>
        <a:off x="20561" y="356338"/>
        <a:ext cx="7375217" cy="380078"/>
      </dsp:txXfrm>
    </dsp:sp>
    <dsp:sp modelId="{E07DEAF1-C2BA-463C-9134-4393C62FE894}">
      <dsp:nvSpPr>
        <dsp:cNvPr id="0" name=""/>
        <dsp:cNvSpPr/>
      </dsp:nvSpPr>
      <dsp:spPr>
        <a:xfrm>
          <a:off x="0" y="856994"/>
          <a:ext cx="7416339" cy="127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5469" tIns="27940" rIns="156464" bIns="27940" numCol="1" spcCol="1270" anchor="t" anchorCtr="0">
          <a:noAutofit/>
        </a:bodyPr>
        <a:lstStyle/>
        <a:p>
          <a:pPr marL="228600" lvl="1" indent="-228600" algn="l" defTabSz="977900">
            <a:lnSpc>
              <a:spcPct val="90000"/>
            </a:lnSpc>
            <a:spcBef>
              <a:spcPct val="0"/>
            </a:spcBef>
            <a:spcAft>
              <a:spcPct val="20000"/>
            </a:spcAft>
            <a:buClr>
              <a:schemeClr val="accent6">
                <a:lumMod val="75000"/>
              </a:schemeClr>
            </a:buClr>
            <a:buFont typeface="Wingdings" panose="05000000000000000000" pitchFamily="2" charset="2"/>
            <a:buChar char="§"/>
          </a:pPr>
          <a:r>
            <a:rPr lang="en-US" sz="2200" kern="1200" dirty="0">
              <a:solidFill>
                <a:schemeClr val="tx1"/>
              </a:solidFill>
              <a:latin typeface="Arial" panose="020B0604020202020204" pitchFamily="34" charset="0"/>
              <a:ea typeface="+mn-ea"/>
              <a:cs typeface="Arial" panose="020B0604020202020204" pitchFamily="34" charset="0"/>
            </a:rPr>
            <a:t>Includes AD&amp;D Provision</a:t>
          </a:r>
        </a:p>
        <a:p>
          <a:pPr marL="228600" lvl="1" indent="-228600" algn="l" defTabSz="977900">
            <a:lnSpc>
              <a:spcPct val="90000"/>
            </a:lnSpc>
            <a:spcBef>
              <a:spcPct val="0"/>
            </a:spcBef>
            <a:spcAft>
              <a:spcPct val="20000"/>
            </a:spcAft>
            <a:buClr>
              <a:schemeClr val="accent6">
                <a:lumMod val="75000"/>
              </a:schemeClr>
            </a:buClr>
            <a:buFont typeface="Wingdings" panose="05000000000000000000" pitchFamily="2" charset="2"/>
            <a:buChar char="§"/>
          </a:pPr>
          <a:r>
            <a:rPr lang="en-US" sz="2200" kern="1200" dirty="0">
              <a:solidFill>
                <a:schemeClr val="tx1"/>
              </a:solidFill>
              <a:latin typeface="Arial" panose="020B0604020202020204" pitchFamily="34" charset="0"/>
              <a:ea typeface="+mn-ea"/>
              <a:cs typeface="Arial" panose="020B0604020202020204" pitchFamily="34" charset="0"/>
            </a:rPr>
            <a:t>1 - 4 Times Annual Salary</a:t>
          </a:r>
        </a:p>
        <a:p>
          <a:pPr marL="228600" lvl="1" indent="-228600" algn="l" defTabSz="977900">
            <a:lnSpc>
              <a:spcPct val="90000"/>
            </a:lnSpc>
            <a:spcBef>
              <a:spcPct val="0"/>
            </a:spcBef>
            <a:spcAft>
              <a:spcPct val="20000"/>
            </a:spcAft>
            <a:buClr>
              <a:schemeClr val="accent6">
                <a:lumMod val="75000"/>
              </a:schemeClr>
            </a:buClr>
            <a:buFont typeface="Wingdings" panose="05000000000000000000" pitchFamily="2" charset="2"/>
            <a:buChar char="§"/>
          </a:pPr>
          <a:r>
            <a:rPr lang="en-US" sz="2200" kern="1200" dirty="0">
              <a:solidFill>
                <a:schemeClr val="tx1"/>
              </a:solidFill>
              <a:latin typeface="Arial" panose="020B0604020202020204" pitchFamily="34" charset="0"/>
              <a:ea typeface="+mn-ea"/>
              <a:cs typeface="Arial" panose="020B0604020202020204" pitchFamily="34" charset="0"/>
            </a:rPr>
            <a:t>Age-rated; Reductions Begin at age 70</a:t>
          </a:r>
        </a:p>
      </dsp:txBody>
      <dsp:txXfrm>
        <a:off x="0" y="856994"/>
        <a:ext cx="7416339" cy="1275799"/>
      </dsp:txXfrm>
    </dsp:sp>
    <dsp:sp modelId="{BA57A934-B779-4603-8AEB-DB9D669FD66A}">
      <dsp:nvSpPr>
        <dsp:cNvPr id="0" name=""/>
        <dsp:cNvSpPr/>
      </dsp:nvSpPr>
      <dsp:spPr>
        <a:xfrm>
          <a:off x="0" y="1987282"/>
          <a:ext cx="7416339" cy="421200"/>
        </a:xfrm>
        <a:prstGeom prst="roundRect">
          <a:avLst/>
        </a:prstGeom>
        <a:solidFill>
          <a:schemeClr val="accent3">
            <a:lumMod val="75000"/>
          </a:schemeClr>
        </a:soli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baseline="0" dirty="0">
              <a:latin typeface="Arial" panose="020B0604020202020204" pitchFamily="34" charset="0"/>
              <a:cs typeface="Arial" panose="020B0604020202020204" pitchFamily="34" charset="0"/>
            </a:rPr>
            <a:t>Dependent Life</a:t>
          </a:r>
          <a:endParaRPr lang="en-US" sz="1800" kern="1200" dirty="0">
            <a:latin typeface="Arial" panose="020B0604020202020204" pitchFamily="34" charset="0"/>
            <a:cs typeface="Arial" panose="020B0604020202020204" pitchFamily="34" charset="0"/>
          </a:endParaRPr>
        </a:p>
      </dsp:txBody>
      <dsp:txXfrm>
        <a:off x="20561" y="2007843"/>
        <a:ext cx="7375217" cy="380078"/>
      </dsp:txXfrm>
    </dsp:sp>
    <dsp:sp modelId="{B4AD3E11-21A2-4CDA-8E0D-ED85E784EAD6}">
      <dsp:nvSpPr>
        <dsp:cNvPr id="0" name=""/>
        <dsp:cNvSpPr/>
      </dsp:nvSpPr>
      <dsp:spPr>
        <a:xfrm>
          <a:off x="0" y="2520500"/>
          <a:ext cx="7416339" cy="707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5469" tIns="27940" rIns="156464" bIns="27940" numCol="1" spcCol="1270" anchor="t" anchorCtr="0">
          <a:noAutofit/>
        </a:bodyPr>
        <a:lstStyle/>
        <a:p>
          <a:pPr marL="228600" lvl="1" indent="-228600" algn="l" defTabSz="977900">
            <a:lnSpc>
              <a:spcPct val="90000"/>
            </a:lnSpc>
            <a:spcBef>
              <a:spcPct val="0"/>
            </a:spcBef>
            <a:spcAft>
              <a:spcPct val="20000"/>
            </a:spcAft>
            <a:buClr>
              <a:schemeClr val="accent6">
                <a:lumMod val="75000"/>
              </a:schemeClr>
            </a:buClr>
            <a:buFont typeface="Wingdings" panose="05000000000000000000" pitchFamily="2" charset="2"/>
            <a:buChar char="§"/>
          </a:pPr>
          <a:r>
            <a:rPr lang="en-US" sz="2200" kern="1200" dirty="0">
              <a:solidFill>
                <a:prstClr val="black"/>
              </a:solidFill>
              <a:latin typeface="Arial" panose="020B0604020202020204" pitchFamily="34" charset="0"/>
              <a:ea typeface="+mn-ea"/>
              <a:cs typeface="Arial" panose="020B0604020202020204" pitchFamily="34" charset="0"/>
            </a:rPr>
            <a:t>$5,000 Coverage per Covered Dependent</a:t>
          </a:r>
        </a:p>
        <a:p>
          <a:pPr marL="228600" lvl="1" indent="-228600" algn="l" defTabSz="977900">
            <a:lnSpc>
              <a:spcPct val="90000"/>
            </a:lnSpc>
            <a:spcBef>
              <a:spcPct val="0"/>
            </a:spcBef>
            <a:spcAft>
              <a:spcPct val="20000"/>
            </a:spcAft>
            <a:buClr>
              <a:schemeClr val="accent6">
                <a:lumMod val="75000"/>
              </a:schemeClr>
            </a:buClr>
            <a:buFont typeface="Wingdings" panose="05000000000000000000" pitchFamily="2" charset="2"/>
            <a:buChar char="§"/>
          </a:pPr>
          <a:r>
            <a:rPr lang="en-US" sz="2200" kern="1200" dirty="0">
              <a:solidFill>
                <a:prstClr val="black"/>
              </a:solidFill>
              <a:latin typeface="Arial" panose="020B0604020202020204" pitchFamily="34" charset="0"/>
              <a:ea typeface="+mn-ea"/>
              <a:cs typeface="Arial" panose="020B0604020202020204" pitchFamily="34" charset="0"/>
            </a:rPr>
            <a:t>Includes AD&amp;D Provision</a:t>
          </a:r>
        </a:p>
      </dsp:txBody>
      <dsp:txXfrm>
        <a:off x="0" y="2520500"/>
        <a:ext cx="7416339" cy="707940"/>
      </dsp:txXfrm>
    </dsp:sp>
    <dsp:sp modelId="{A05128FD-43C6-44A8-8C7A-4F6A570CC63F}">
      <dsp:nvSpPr>
        <dsp:cNvPr id="0" name=""/>
        <dsp:cNvSpPr/>
      </dsp:nvSpPr>
      <dsp:spPr>
        <a:xfrm>
          <a:off x="0" y="3286678"/>
          <a:ext cx="7416339" cy="421200"/>
        </a:xfrm>
        <a:prstGeom prst="roundRect">
          <a:avLst/>
        </a:prstGeom>
        <a:solidFill>
          <a:schemeClr val="accent3">
            <a:lumMod val="75000"/>
          </a:schemeClr>
        </a:soli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baseline="0" dirty="0">
              <a:latin typeface="Arial" panose="020B0604020202020204" pitchFamily="34" charset="0"/>
              <a:cs typeface="Arial" panose="020B0604020202020204" pitchFamily="34" charset="0"/>
            </a:rPr>
            <a:t>Voluntary AD&amp;D – Employee Only or Employee and Family </a:t>
          </a:r>
          <a:endParaRPr lang="en-US" sz="1800" kern="1200" dirty="0">
            <a:latin typeface="Arial" panose="020B0604020202020204" pitchFamily="34" charset="0"/>
            <a:cs typeface="Arial" panose="020B0604020202020204" pitchFamily="34" charset="0"/>
          </a:endParaRPr>
        </a:p>
      </dsp:txBody>
      <dsp:txXfrm>
        <a:off x="20561" y="3307239"/>
        <a:ext cx="7375217" cy="380078"/>
      </dsp:txXfrm>
    </dsp:sp>
    <dsp:sp modelId="{CE99E99D-DA3A-47E2-9C1F-8C4CA5941D0F}">
      <dsp:nvSpPr>
        <dsp:cNvPr id="0" name=""/>
        <dsp:cNvSpPr/>
      </dsp:nvSpPr>
      <dsp:spPr>
        <a:xfrm>
          <a:off x="0" y="3732168"/>
          <a:ext cx="7416339" cy="353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5469" tIns="27940" rIns="156464" bIns="27940" numCol="1" spcCol="1270" anchor="t" anchorCtr="0">
          <a:noAutofit/>
        </a:bodyPr>
        <a:lstStyle/>
        <a:p>
          <a:pPr marL="228600" lvl="1" indent="-228600" algn="l" defTabSz="977900">
            <a:lnSpc>
              <a:spcPct val="90000"/>
            </a:lnSpc>
            <a:spcBef>
              <a:spcPct val="0"/>
            </a:spcBef>
            <a:spcAft>
              <a:spcPct val="20000"/>
            </a:spcAft>
            <a:buClr>
              <a:schemeClr val="accent6">
                <a:lumMod val="75000"/>
              </a:schemeClr>
            </a:buClr>
            <a:buFont typeface="Wingdings" panose="05000000000000000000" pitchFamily="2" charset="2"/>
            <a:buChar char="§"/>
          </a:pPr>
          <a:r>
            <a:rPr lang="en-US" sz="2200" kern="1200" baseline="0" dirty="0">
              <a:latin typeface="Arial" panose="020B0604020202020204" pitchFamily="34" charset="0"/>
              <a:cs typeface="Arial" panose="020B0604020202020204" pitchFamily="34" charset="0"/>
            </a:rPr>
            <a:t>Minimum Coverage $10,000; Maximum $200,000</a:t>
          </a:r>
          <a:endParaRPr lang="en-US" sz="2200" kern="1200" dirty="0">
            <a:latin typeface="Arial" panose="020B0604020202020204" pitchFamily="34" charset="0"/>
            <a:cs typeface="Arial" panose="020B0604020202020204" pitchFamily="34" charset="0"/>
          </a:endParaRPr>
        </a:p>
      </dsp:txBody>
      <dsp:txXfrm>
        <a:off x="0" y="3732168"/>
        <a:ext cx="7416339" cy="35397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r>
              <a:rPr lang="en-US" dirty="0"/>
              <a:t>Collin College HR-Benefits </a:t>
            </a:r>
            <a:r>
              <a:rPr lang="en-US" dirty="0" err="1"/>
              <a:t>OE</a:t>
            </a:r>
            <a:r>
              <a:rPr lang="en-US" dirty="0"/>
              <a:t> Sessions</a:t>
            </a: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D0B1CD3-D2D5-4701-A07F-8F8AAE068D8C}" type="datetimeFigureOut">
              <a:rPr lang="en-US" smtClean="0"/>
              <a:t>7/1/2025</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7F6FB81-87E3-40D7-AF9E-5688A17E0272}" type="slidenum">
              <a:rPr lang="en-US" smtClean="0"/>
              <a:t>‹#›</a:t>
            </a:fld>
            <a:endParaRPr lang="en-US" dirty="0"/>
          </a:p>
        </p:txBody>
      </p:sp>
    </p:spTree>
    <p:extLst>
      <p:ext uri="{BB962C8B-B14F-4D97-AF65-F5344CB8AC3E}">
        <p14:creationId xmlns:p14="http://schemas.microsoft.com/office/powerpoint/2010/main" val="30819687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CF7E2581-86EF-46C1-B9C3-E4AA8DFA3A7F}" type="datetimeFigureOut">
              <a:rPr lang="en-US" smtClean="0"/>
              <a:t>7/1/2025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0ADDA6DD-2301-449F-999D-80AD30EC0F3A}" type="slidenum">
              <a:rPr lang="en-US" smtClean="0"/>
              <a:t>‹#›</a:t>
            </a:fld>
            <a:endParaRPr lang="en-US"/>
          </a:p>
        </p:txBody>
      </p:sp>
    </p:spTree>
    <p:extLst>
      <p:ext uri="{BB962C8B-B14F-4D97-AF65-F5344CB8AC3E}">
        <p14:creationId xmlns:p14="http://schemas.microsoft.com/office/powerpoint/2010/main" val="2029491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 My name is XXXX and I am XXXX here at Collin College. Welcome to our 2024-2025 summer enrollment presentation. </a:t>
            </a:r>
          </a:p>
        </p:txBody>
      </p:sp>
      <p:sp>
        <p:nvSpPr>
          <p:cNvPr id="4" name="Slide Number Placeholder 3"/>
          <p:cNvSpPr>
            <a:spLocks noGrp="1"/>
          </p:cNvSpPr>
          <p:nvPr>
            <p:ph type="sldNum" sz="quarter" idx="5"/>
          </p:nvPr>
        </p:nvSpPr>
        <p:spPr/>
        <p:txBody>
          <a:bodyPr/>
          <a:lstStyle/>
          <a:p>
            <a:fld id="{0ADDA6DD-2301-449F-999D-80AD30EC0F3A}" type="slidenum">
              <a:rPr lang="en-US" smtClean="0"/>
              <a:t>1</a:t>
            </a:fld>
            <a:endParaRPr lang="en-US"/>
          </a:p>
        </p:txBody>
      </p:sp>
    </p:spTree>
    <p:extLst>
      <p:ext uri="{BB962C8B-B14F-4D97-AF65-F5344CB8AC3E}">
        <p14:creationId xmlns:p14="http://schemas.microsoft.com/office/powerpoint/2010/main" val="21510534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ADDA6DD-2301-449F-999D-80AD30EC0F3A}" type="slidenum">
              <a:rPr lang="en-US" smtClean="0"/>
              <a:t>10</a:t>
            </a:fld>
            <a:endParaRPr lang="en-US"/>
          </a:p>
        </p:txBody>
      </p:sp>
    </p:spTree>
    <p:extLst>
      <p:ext uri="{BB962C8B-B14F-4D97-AF65-F5344CB8AC3E}">
        <p14:creationId xmlns:p14="http://schemas.microsoft.com/office/powerpoint/2010/main" val="38737401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Optional Life is both age-based and salary based.  </a:t>
            </a:r>
          </a:p>
          <a:p>
            <a:r>
              <a:rPr lang="en-US" dirty="0"/>
              <a:t>Every five years, we jump an age bracket and 9/1 pay increases also affect this benefit. At age 70, the benefit does get reduced. Around age 60, review monthly premiums. At age 70, even more important to review monthly premiums vs benefit. </a:t>
            </a:r>
          </a:p>
        </p:txBody>
      </p:sp>
      <p:sp>
        <p:nvSpPr>
          <p:cNvPr id="4" name="Slide Number Placeholder 3"/>
          <p:cNvSpPr>
            <a:spLocks noGrp="1"/>
          </p:cNvSpPr>
          <p:nvPr>
            <p:ph type="sldNum" sz="quarter" idx="5"/>
          </p:nvPr>
        </p:nvSpPr>
        <p:spPr/>
        <p:txBody>
          <a:bodyPr/>
          <a:lstStyle/>
          <a:p>
            <a:fld id="{0ADDA6DD-2301-449F-999D-80AD30EC0F3A}" type="slidenum">
              <a:rPr lang="en-US" smtClean="0"/>
              <a:t>11</a:t>
            </a:fld>
            <a:endParaRPr lang="en-US"/>
          </a:p>
        </p:txBody>
      </p:sp>
    </p:spTree>
    <p:extLst>
      <p:ext uri="{BB962C8B-B14F-4D97-AF65-F5344CB8AC3E}">
        <p14:creationId xmlns:p14="http://schemas.microsoft.com/office/powerpoint/2010/main" val="16549327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0ADDA6DD-2301-449F-999D-80AD30EC0F3A}" type="slidenum">
              <a:rPr lang="en-US" smtClean="0"/>
              <a:t>12</a:t>
            </a:fld>
            <a:endParaRPr lang="en-US"/>
          </a:p>
        </p:txBody>
      </p:sp>
    </p:spTree>
    <p:extLst>
      <p:ext uri="{BB962C8B-B14F-4D97-AF65-F5344CB8AC3E}">
        <p14:creationId xmlns:p14="http://schemas.microsoft.com/office/powerpoint/2010/main" val="3088329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DDA6DD-2301-449F-999D-80AD30EC0F3A}" type="slidenum">
              <a:rPr lang="en-US" smtClean="0"/>
              <a:t>13</a:t>
            </a:fld>
            <a:endParaRPr lang="en-US"/>
          </a:p>
        </p:txBody>
      </p:sp>
    </p:spTree>
    <p:extLst>
      <p:ext uri="{BB962C8B-B14F-4D97-AF65-F5344CB8AC3E}">
        <p14:creationId xmlns:p14="http://schemas.microsoft.com/office/powerpoint/2010/main" val="14795628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ADDA6DD-2301-449F-999D-80AD30EC0F3A}" type="slidenum">
              <a:rPr lang="en-US" smtClean="0"/>
              <a:t>14</a:t>
            </a:fld>
            <a:endParaRPr lang="en-US"/>
          </a:p>
        </p:txBody>
      </p:sp>
    </p:spTree>
    <p:extLst>
      <p:ext uri="{BB962C8B-B14F-4D97-AF65-F5344CB8AC3E}">
        <p14:creationId xmlns:p14="http://schemas.microsoft.com/office/powerpoint/2010/main" val="11130072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employee assistance program is another great benefit that will remain at no cost to the employee. </a:t>
            </a:r>
          </a:p>
          <a:p>
            <a:endParaRPr lang="en-US" dirty="0"/>
          </a:p>
          <a:p>
            <a:r>
              <a:rPr lang="en-US" dirty="0"/>
              <a:t>Please visit www.deeroakseap.com for more information regarding services through the EAP. Our username and password is </a:t>
            </a:r>
            <a:r>
              <a:rPr lang="en-US" dirty="0" err="1"/>
              <a:t>collin</a:t>
            </a:r>
            <a:r>
              <a:rPr lang="en-US" dirty="0"/>
              <a:t> (lower case). Feel free to take advantage of what Deer Oaks has to offer!</a:t>
            </a:r>
          </a:p>
        </p:txBody>
      </p:sp>
      <p:sp>
        <p:nvSpPr>
          <p:cNvPr id="4" name="Slide Number Placeholder 3"/>
          <p:cNvSpPr>
            <a:spLocks noGrp="1"/>
          </p:cNvSpPr>
          <p:nvPr>
            <p:ph type="sldNum" sz="quarter" idx="5"/>
          </p:nvPr>
        </p:nvSpPr>
        <p:spPr/>
        <p:txBody>
          <a:bodyPr/>
          <a:lstStyle/>
          <a:p>
            <a:fld id="{0ADDA6DD-2301-449F-999D-80AD30EC0F3A}" type="slidenum">
              <a:rPr lang="en-US" smtClean="0"/>
              <a:t>15</a:t>
            </a:fld>
            <a:endParaRPr lang="en-US"/>
          </a:p>
        </p:txBody>
      </p:sp>
    </p:spTree>
    <p:extLst>
      <p:ext uri="{BB962C8B-B14F-4D97-AF65-F5344CB8AC3E}">
        <p14:creationId xmlns:p14="http://schemas.microsoft.com/office/powerpoint/2010/main" val="6097038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a:prstGeom prst="rect">
            <a:avLst/>
          </a:prstGeom>
          <a:noFill/>
          <a:ln w="12700">
            <a:solidFill>
              <a:prstClr val="black"/>
            </a:solidFill>
          </a:ln>
        </p:spPr>
      </p:sp>
      <p:sp>
        <p:nvSpPr>
          <p:cNvPr id="3" name="Notes Placeholder 2"/>
          <p:cNvSpPr>
            <a:spLocks noGrp="1"/>
          </p:cNvSpPr>
          <p:nvPr>
            <p:ph type="body" idx="1"/>
          </p:nvPr>
        </p:nvSpPr>
        <p:spPr>
          <a:xfrm>
            <a:off x="701282" y="4473472"/>
            <a:ext cx="5607838" cy="3660878"/>
          </a:xfrm>
          <a:prstGeom prst="rect">
            <a:avLst/>
          </a:prstGeom>
        </p:spPr>
        <p:txBody>
          <a:bodyPr/>
          <a:lstStyle/>
          <a:p>
            <a:r>
              <a:rPr lang="en-US" dirty="0"/>
              <a:t>This is a benefit that you are able to enroll in and make changes to at any time throughout the year. No Enrollment Period or Qualifying Life Event is necessary to make changes! </a:t>
            </a:r>
          </a:p>
        </p:txBody>
      </p:sp>
    </p:spTree>
    <p:extLst>
      <p:ext uri="{BB962C8B-B14F-4D97-AF65-F5344CB8AC3E}">
        <p14:creationId xmlns:p14="http://schemas.microsoft.com/office/powerpoint/2010/main" val="18493042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view/update beneficiaries, you would click on “Beneficiary Summary”. To enter your OE elections, or view your current summary, you will click on “Benefits Enrollment” or “Benefits Summary”. </a:t>
            </a:r>
          </a:p>
        </p:txBody>
      </p:sp>
      <p:sp>
        <p:nvSpPr>
          <p:cNvPr id="4" name="Slide Number Placeholder 3"/>
          <p:cNvSpPr>
            <a:spLocks noGrp="1"/>
          </p:cNvSpPr>
          <p:nvPr>
            <p:ph type="sldNum" sz="quarter" idx="5"/>
          </p:nvPr>
        </p:nvSpPr>
        <p:spPr/>
        <p:txBody>
          <a:bodyPr/>
          <a:lstStyle/>
          <a:p>
            <a:fld id="{0ADDA6DD-2301-449F-999D-80AD30EC0F3A}" type="slidenum">
              <a:rPr lang="en-US" smtClean="0"/>
              <a:t>17</a:t>
            </a:fld>
            <a:endParaRPr lang="en-US"/>
          </a:p>
        </p:txBody>
      </p:sp>
    </p:spTree>
    <p:extLst>
      <p:ext uri="{BB962C8B-B14F-4D97-AF65-F5344CB8AC3E}">
        <p14:creationId xmlns:p14="http://schemas.microsoft.com/office/powerpoint/2010/main" val="32655658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information is in the email sent to you by a member of the Benefits Team. Please review all the information carefully. Should you have any questions, please do not hesitate to contact us. </a:t>
            </a:r>
          </a:p>
        </p:txBody>
      </p:sp>
      <p:sp>
        <p:nvSpPr>
          <p:cNvPr id="4" name="Slide Number Placeholder 3"/>
          <p:cNvSpPr>
            <a:spLocks noGrp="1"/>
          </p:cNvSpPr>
          <p:nvPr>
            <p:ph type="sldNum" sz="quarter" idx="5"/>
          </p:nvPr>
        </p:nvSpPr>
        <p:spPr/>
        <p:txBody>
          <a:bodyPr/>
          <a:lstStyle/>
          <a:p>
            <a:fld id="{0ADDA6DD-2301-449F-999D-80AD30EC0F3A}" type="slidenum">
              <a:rPr lang="en-US" smtClean="0"/>
              <a:t>18</a:t>
            </a:fld>
            <a:endParaRPr lang="en-US"/>
          </a:p>
        </p:txBody>
      </p:sp>
    </p:spTree>
    <p:extLst>
      <p:ext uri="{BB962C8B-B14F-4D97-AF65-F5344CB8AC3E}">
        <p14:creationId xmlns:p14="http://schemas.microsoft.com/office/powerpoint/2010/main" val="3456076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0ADDA6DD-2301-449F-999D-80AD30EC0F3A}" type="slidenum">
              <a:rPr lang="en-US" smtClean="0"/>
              <a:t>2</a:t>
            </a:fld>
            <a:endParaRPr lang="en-US"/>
          </a:p>
        </p:txBody>
      </p:sp>
    </p:spTree>
    <p:extLst>
      <p:ext uri="{BB962C8B-B14F-4D97-AF65-F5344CB8AC3E}">
        <p14:creationId xmlns:p14="http://schemas.microsoft.com/office/powerpoint/2010/main" val="1853821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changes will become effective September 1</a:t>
            </a:r>
            <a:r>
              <a:rPr lang="en-US" baseline="30000" dirty="0"/>
              <a:t>st</a:t>
            </a:r>
            <a:r>
              <a:rPr lang="en-US" dirty="0"/>
              <a:t>, unless they require Evidence of Insurability which may take longer.  </a:t>
            </a:r>
          </a:p>
          <a:p>
            <a:endParaRPr lang="en-US" dirty="0"/>
          </a:p>
        </p:txBody>
      </p:sp>
      <p:sp>
        <p:nvSpPr>
          <p:cNvPr id="4" name="Slide Number Placeholder 3"/>
          <p:cNvSpPr>
            <a:spLocks noGrp="1"/>
          </p:cNvSpPr>
          <p:nvPr>
            <p:ph type="sldNum" sz="quarter" idx="5"/>
          </p:nvPr>
        </p:nvSpPr>
        <p:spPr/>
        <p:txBody>
          <a:bodyPr/>
          <a:lstStyle/>
          <a:p>
            <a:fld id="{0ADDA6DD-2301-449F-999D-80AD30EC0F3A}" type="slidenum">
              <a:rPr lang="en-US" smtClean="0"/>
              <a:t>3</a:t>
            </a:fld>
            <a:endParaRPr lang="en-US"/>
          </a:p>
        </p:txBody>
      </p:sp>
    </p:spTree>
    <p:extLst>
      <p:ext uri="{BB962C8B-B14F-4D97-AF65-F5344CB8AC3E}">
        <p14:creationId xmlns:p14="http://schemas.microsoft.com/office/powerpoint/2010/main" val="534526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ERS and their benefit partners are holding webinars throughout the summer enrollment season. For information on these webinars, you can visit the ERS Calendar Page to browse subjects and dates/times. </a:t>
            </a:r>
          </a:p>
        </p:txBody>
      </p:sp>
      <p:sp>
        <p:nvSpPr>
          <p:cNvPr id="4" name="Slide Number Placeholder 3"/>
          <p:cNvSpPr>
            <a:spLocks noGrp="1"/>
          </p:cNvSpPr>
          <p:nvPr>
            <p:ph type="sldNum" sz="quarter" idx="5"/>
          </p:nvPr>
        </p:nvSpPr>
        <p:spPr/>
        <p:txBody>
          <a:bodyPr/>
          <a:lstStyle/>
          <a:p>
            <a:fld id="{0ADDA6DD-2301-449F-999D-80AD30EC0F3A}" type="slidenum">
              <a:rPr lang="en-US" smtClean="0"/>
              <a:t>4</a:t>
            </a:fld>
            <a:endParaRPr lang="en-US"/>
          </a:p>
        </p:txBody>
      </p:sp>
    </p:spTree>
    <p:extLst>
      <p:ext uri="{BB962C8B-B14F-4D97-AF65-F5344CB8AC3E}">
        <p14:creationId xmlns:p14="http://schemas.microsoft.com/office/powerpoint/2010/main" val="3381892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are adding any new dependents to your benefits for the upcoming year, you will need to submit information through the dependent verification process.  </a:t>
            </a:r>
          </a:p>
        </p:txBody>
      </p:sp>
      <p:sp>
        <p:nvSpPr>
          <p:cNvPr id="4" name="Slide Number Placeholder 3"/>
          <p:cNvSpPr>
            <a:spLocks noGrp="1"/>
          </p:cNvSpPr>
          <p:nvPr>
            <p:ph type="sldNum" sz="quarter" idx="5"/>
          </p:nvPr>
        </p:nvSpPr>
        <p:spPr/>
        <p:txBody>
          <a:bodyPr/>
          <a:lstStyle/>
          <a:p>
            <a:fld id="{0ADDA6DD-2301-449F-999D-80AD30EC0F3A}" type="slidenum">
              <a:rPr lang="en-US" smtClean="0"/>
              <a:t>5</a:t>
            </a:fld>
            <a:endParaRPr lang="en-US"/>
          </a:p>
        </p:txBody>
      </p:sp>
    </p:spTree>
    <p:extLst>
      <p:ext uri="{BB962C8B-B14F-4D97-AF65-F5344CB8AC3E}">
        <p14:creationId xmlns:p14="http://schemas.microsoft.com/office/powerpoint/2010/main" val="4071736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DDA6DD-2301-449F-999D-80AD30EC0F3A}" type="slidenum">
              <a:rPr lang="en-US" smtClean="0"/>
              <a:t>6</a:t>
            </a:fld>
            <a:endParaRPr lang="en-US"/>
          </a:p>
        </p:txBody>
      </p:sp>
    </p:spTree>
    <p:extLst>
      <p:ext uri="{BB962C8B-B14F-4D97-AF65-F5344CB8AC3E}">
        <p14:creationId xmlns:p14="http://schemas.microsoft.com/office/powerpoint/2010/main" val="4099605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ADDA6DD-2301-449F-999D-80AD30EC0F3A}" type="slidenum">
              <a:rPr lang="en-US" smtClean="0"/>
              <a:t>7</a:t>
            </a:fld>
            <a:endParaRPr lang="en-US"/>
          </a:p>
        </p:txBody>
      </p:sp>
    </p:spTree>
    <p:extLst>
      <p:ext uri="{BB962C8B-B14F-4D97-AF65-F5344CB8AC3E}">
        <p14:creationId xmlns:p14="http://schemas.microsoft.com/office/powerpoint/2010/main" val="3191059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ADDA6DD-2301-449F-999D-80AD30EC0F3A}" type="slidenum">
              <a:rPr lang="en-US" smtClean="0"/>
              <a:t>8</a:t>
            </a:fld>
            <a:endParaRPr lang="en-US"/>
          </a:p>
        </p:txBody>
      </p:sp>
    </p:spTree>
    <p:extLst>
      <p:ext uri="{BB962C8B-B14F-4D97-AF65-F5344CB8AC3E}">
        <p14:creationId xmlns:p14="http://schemas.microsoft.com/office/powerpoint/2010/main" val="39007394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ADDA6DD-2301-449F-999D-80AD30EC0F3A}" type="slidenum">
              <a:rPr lang="en-US" smtClean="0"/>
              <a:t>9</a:t>
            </a:fld>
            <a:endParaRPr lang="en-US"/>
          </a:p>
        </p:txBody>
      </p:sp>
    </p:spTree>
    <p:extLst>
      <p:ext uri="{BB962C8B-B14F-4D97-AF65-F5344CB8AC3E}">
        <p14:creationId xmlns:p14="http://schemas.microsoft.com/office/powerpoint/2010/main" val="4016319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BF6865-11CF-468B-BAC8-31BDA6C28286}" type="datetimeFigureOut">
              <a:rPr lang="en-US" smtClean="0"/>
              <a:t>7/1/2025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2AD1E8-F26A-4648-ADA7-5BE9991A1794}" type="slidenum">
              <a:rPr lang="en-US" smtClean="0"/>
              <a:t>‹#›</a:t>
            </a:fld>
            <a:endParaRPr lang="en-US" dirty="0"/>
          </a:p>
        </p:txBody>
      </p:sp>
    </p:spTree>
    <p:extLst>
      <p:ext uri="{BB962C8B-B14F-4D97-AF65-F5344CB8AC3E}">
        <p14:creationId xmlns:p14="http://schemas.microsoft.com/office/powerpoint/2010/main" val="1527424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BF6865-11CF-468B-BAC8-31BDA6C28286}" type="datetimeFigureOut">
              <a:rPr lang="en-US" smtClean="0"/>
              <a:t>7/1/2025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2AD1E8-F26A-4648-ADA7-5BE9991A1794}" type="slidenum">
              <a:rPr lang="en-US" smtClean="0"/>
              <a:t>‹#›</a:t>
            </a:fld>
            <a:endParaRPr lang="en-US" dirty="0"/>
          </a:p>
        </p:txBody>
      </p:sp>
    </p:spTree>
    <p:extLst>
      <p:ext uri="{BB962C8B-B14F-4D97-AF65-F5344CB8AC3E}">
        <p14:creationId xmlns:p14="http://schemas.microsoft.com/office/powerpoint/2010/main" val="1616003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BF6865-11CF-468B-BAC8-31BDA6C28286}" type="datetimeFigureOut">
              <a:rPr lang="en-US" smtClean="0"/>
              <a:t>7/1/2025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2AD1E8-F26A-4648-ADA7-5BE9991A1794}"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215782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BF6865-11CF-468B-BAC8-31BDA6C28286}" type="datetimeFigureOut">
              <a:rPr lang="en-US" smtClean="0"/>
              <a:t>7/1/2025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2AD1E8-F26A-4648-ADA7-5BE9991A1794}" type="slidenum">
              <a:rPr lang="en-US" smtClean="0"/>
              <a:t>‹#›</a:t>
            </a:fld>
            <a:endParaRPr lang="en-US" dirty="0"/>
          </a:p>
        </p:txBody>
      </p:sp>
    </p:spTree>
    <p:extLst>
      <p:ext uri="{BB962C8B-B14F-4D97-AF65-F5344CB8AC3E}">
        <p14:creationId xmlns:p14="http://schemas.microsoft.com/office/powerpoint/2010/main" val="25870101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BF6865-11CF-468B-BAC8-31BDA6C28286}" type="datetimeFigureOut">
              <a:rPr lang="en-US" smtClean="0"/>
              <a:t>7/1/2025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2AD1E8-F26A-4648-ADA7-5BE9991A1794}"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991177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BF6865-11CF-468B-BAC8-31BDA6C28286}" type="datetimeFigureOut">
              <a:rPr lang="en-US" smtClean="0"/>
              <a:t>7/1/2025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2AD1E8-F26A-4648-ADA7-5BE9991A1794}" type="slidenum">
              <a:rPr lang="en-US" smtClean="0"/>
              <a:t>‹#›</a:t>
            </a:fld>
            <a:endParaRPr lang="en-US" dirty="0"/>
          </a:p>
        </p:txBody>
      </p:sp>
    </p:spTree>
    <p:extLst>
      <p:ext uri="{BB962C8B-B14F-4D97-AF65-F5344CB8AC3E}">
        <p14:creationId xmlns:p14="http://schemas.microsoft.com/office/powerpoint/2010/main" val="36412754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BF6865-11CF-468B-BAC8-31BDA6C28286}" type="datetimeFigureOut">
              <a:rPr lang="en-US" smtClean="0"/>
              <a:t>7/1/2025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2AD1E8-F26A-4648-ADA7-5BE9991A1794}" type="slidenum">
              <a:rPr lang="en-US" smtClean="0"/>
              <a:t>‹#›</a:t>
            </a:fld>
            <a:endParaRPr lang="en-US" dirty="0"/>
          </a:p>
        </p:txBody>
      </p:sp>
    </p:spTree>
    <p:extLst>
      <p:ext uri="{BB962C8B-B14F-4D97-AF65-F5344CB8AC3E}">
        <p14:creationId xmlns:p14="http://schemas.microsoft.com/office/powerpoint/2010/main" val="2316559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BF6865-11CF-468B-BAC8-31BDA6C28286}" type="datetimeFigureOut">
              <a:rPr lang="en-US" smtClean="0"/>
              <a:t>7/1/2025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2AD1E8-F26A-4648-ADA7-5BE9991A1794}" type="slidenum">
              <a:rPr lang="en-US" smtClean="0"/>
              <a:t>‹#›</a:t>
            </a:fld>
            <a:endParaRPr lang="en-US" dirty="0"/>
          </a:p>
        </p:txBody>
      </p:sp>
    </p:spTree>
    <p:extLst>
      <p:ext uri="{BB962C8B-B14F-4D97-AF65-F5344CB8AC3E}">
        <p14:creationId xmlns:p14="http://schemas.microsoft.com/office/powerpoint/2010/main" val="2497052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BF6865-11CF-468B-BAC8-31BDA6C28286}" type="datetimeFigureOut">
              <a:rPr lang="en-US" smtClean="0"/>
              <a:t>7/1/2025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2AD1E8-F26A-4648-ADA7-5BE9991A1794}" type="slidenum">
              <a:rPr lang="en-US" smtClean="0"/>
              <a:t>‹#›</a:t>
            </a:fld>
            <a:endParaRPr lang="en-US" dirty="0"/>
          </a:p>
        </p:txBody>
      </p:sp>
    </p:spTree>
    <p:extLst>
      <p:ext uri="{BB962C8B-B14F-4D97-AF65-F5344CB8AC3E}">
        <p14:creationId xmlns:p14="http://schemas.microsoft.com/office/powerpoint/2010/main" val="1863143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BF6865-11CF-468B-BAC8-31BDA6C28286}" type="datetimeFigureOut">
              <a:rPr lang="en-US" smtClean="0"/>
              <a:t>7/1/2025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2AD1E8-F26A-4648-ADA7-5BE9991A1794}" type="slidenum">
              <a:rPr lang="en-US" smtClean="0"/>
              <a:t>‹#›</a:t>
            </a:fld>
            <a:endParaRPr lang="en-US" dirty="0"/>
          </a:p>
        </p:txBody>
      </p:sp>
    </p:spTree>
    <p:extLst>
      <p:ext uri="{BB962C8B-B14F-4D97-AF65-F5344CB8AC3E}">
        <p14:creationId xmlns:p14="http://schemas.microsoft.com/office/powerpoint/2010/main" val="3407443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BF6865-11CF-468B-BAC8-31BDA6C28286}" type="datetimeFigureOut">
              <a:rPr lang="en-US" smtClean="0"/>
              <a:t>7/1/2025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2AD1E8-F26A-4648-ADA7-5BE9991A1794}" type="slidenum">
              <a:rPr lang="en-US" smtClean="0"/>
              <a:t>‹#›</a:t>
            </a:fld>
            <a:endParaRPr lang="en-US" dirty="0"/>
          </a:p>
        </p:txBody>
      </p:sp>
    </p:spTree>
    <p:extLst>
      <p:ext uri="{BB962C8B-B14F-4D97-AF65-F5344CB8AC3E}">
        <p14:creationId xmlns:p14="http://schemas.microsoft.com/office/powerpoint/2010/main" val="1732873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BF6865-11CF-468B-BAC8-31BDA6C28286}" type="datetimeFigureOut">
              <a:rPr lang="en-US" smtClean="0"/>
              <a:t>7/1/2025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82AD1E8-F26A-4648-ADA7-5BE9991A1794}" type="slidenum">
              <a:rPr lang="en-US" smtClean="0"/>
              <a:t>‹#›</a:t>
            </a:fld>
            <a:endParaRPr lang="en-US" dirty="0"/>
          </a:p>
        </p:txBody>
      </p:sp>
    </p:spTree>
    <p:extLst>
      <p:ext uri="{BB962C8B-B14F-4D97-AF65-F5344CB8AC3E}">
        <p14:creationId xmlns:p14="http://schemas.microsoft.com/office/powerpoint/2010/main" val="1962749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2BF6865-11CF-468B-BAC8-31BDA6C28286}" type="datetimeFigureOut">
              <a:rPr lang="en-US" smtClean="0"/>
              <a:t>7/1/2025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82AD1E8-F26A-4648-ADA7-5BE9991A1794}" type="slidenum">
              <a:rPr lang="en-US" smtClean="0"/>
              <a:t>‹#›</a:t>
            </a:fld>
            <a:endParaRPr lang="en-US" dirty="0"/>
          </a:p>
        </p:txBody>
      </p:sp>
    </p:spTree>
    <p:extLst>
      <p:ext uri="{BB962C8B-B14F-4D97-AF65-F5344CB8AC3E}">
        <p14:creationId xmlns:p14="http://schemas.microsoft.com/office/powerpoint/2010/main" val="1552478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BF6865-11CF-468B-BAC8-31BDA6C28286}" type="datetimeFigureOut">
              <a:rPr lang="en-US" smtClean="0"/>
              <a:t>7/1/2025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82AD1E8-F26A-4648-ADA7-5BE9991A1794}" type="slidenum">
              <a:rPr lang="en-US" smtClean="0"/>
              <a:t>‹#›</a:t>
            </a:fld>
            <a:endParaRPr lang="en-US" dirty="0"/>
          </a:p>
        </p:txBody>
      </p:sp>
    </p:spTree>
    <p:extLst>
      <p:ext uri="{BB962C8B-B14F-4D97-AF65-F5344CB8AC3E}">
        <p14:creationId xmlns:p14="http://schemas.microsoft.com/office/powerpoint/2010/main" val="3140002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BF6865-11CF-468B-BAC8-31BDA6C28286}" type="datetimeFigureOut">
              <a:rPr lang="en-US" smtClean="0"/>
              <a:t>7/1/2025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2AD1E8-F26A-4648-ADA7-5BE9991A1794}" type="slidenum">
              <a:rPr lang="en-US" smtClean="0"/>
              <a:t>‹#›</a:t>
            </a:fld>
            <a:endParaRPr lang="en-US" dirty="0"/>
          </a:p>
        </p:txBody>
      </p:sp>
    </p:spTree>
    <p:extLst>
      <p:ext uri="{BB962C8B-B14F-4D97-AF65-F5344CB8AC3E}">
        <p14:creationId xmlns:p14="http://schemas.microsoft.com/office/powerpoint/2010/main" val="292419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2AD1E8-F26A-4648-ADA7-5BE9991A1794}" type="slidenum">
              <a:rPr lang="en-US" smtClean="0"/>
              <a:t>‹#›</a:t>
            </a:fld>
            <a:endParaRPr lang="en-US" dirty="0"/>
          </a:p>
        </p:txBody>
      </p:sp>
      <p:sp>
        <p:nvSpPr>
          <p:cNvPr id="5" name="Date Placeholder 4"/>
          <p:cNvSpPr>
            <a:spLocks noGrp="1"/>
          </p:cNvSpPr>
          <p:nvPr>
            <p:ph type="dt" sz="half" idx="10"/>
          </p:nvPr>
        </p:nvSpPr>
        <p:spPr/>
        <p:txBody>
          <a:bodyPr/>
          <a:lstStyle/>
          <a:p>
            <a:fld id="{A2BF6865-11CF-468B-BAC8-31BDA6C28286}" type="datetimeFigureOut">
              <a:rPr lang="en-US" smtClean="0"/>
              <a:t>7/1/2025</a:t>
            </a:fld>
            <a:endParaRPr lang="en-US" dirty="0"/>
          </a:p>
        </p:txBody>
      </p:sp>
    </p:spTree>
    <p:extLst>
      <p:ext uri="{BB962C8B-B14F-4D97-AF65-F5344CB8AC3E}">
        <p14:creationId xmlns:p14="http://schemas.microsoft.com/office/powerpoint/2010/main" val="16265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2BF6865-11CF-468B-BAC8-31BDA6C28286}" type="datetimeFigureOut">
              <a:rPr lang="en-US" smtClean="0"/>
              <a:t>7/1/2025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82AD1E8-F26A-4648-ADA7-5BE9991A1794}" type="slidenum">
              <a:rPr lang="en-US" smtClean="0"/>
              <a:t>‹#›</a:t>
            </a:fld>
            <a:endParaRPr lang="en-US" dirty="0"/>
          </a:p>
        </p:txBody>
      </p:sp>
    </p:spTree>
    <p:extLst>
      <p:ext uri="{BB962C8B-B14F-4D97-AF65-F5344CB8AC3E}">
        <p14:creationId xmlns:p14="http://schemas.microsoft.com/office/powerpoint/2010/main" val="639922258"/>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 id="2147483771" r:id="rId12"/>
    <p:sldLayoutId id="2147483772" r:id="rId13"/>
    <p:sldLayoutId id="2147483773" r:id="rId14"/>
    <p:sldLayoutId id="2147483774" r:id="rId15"/>
    <p:sldLayoutId id="214748377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notesSlide" Target="../notesSlides/notesSlide11.xml"/><Relationship Id="rId7" Type="http://schemas.openxmlformats.org/officeDocument/2006/relationships/diagramQuickStyle" Target="../diagrams/quickStyle2.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1.jpg"/><Relationship Id="rId9" Type="http://schemas.microsoft.com/office/2007/relationships/diagramDrawing" Target="../diagrams/drawing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tags" Target="../tags/tag4.xml"/><Relationship Id="rId4" Type="http://schemas.openxmlformats.org/officeDocument/2006/relationships/image" Target="../media/image1.jpg"/></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jpg"/></Relationships>
</file>

<file path=ppt/slides/_rels/slide18.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hyperlink" Target="mailto:benefits@collin.edu" TargetMode="External"/><Relationship Id="rId7" Type="http://schemas.openxmlformats.org/officeDocument/2006/relationships/image" Target="../media/image22.svg"/><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image" Target="../media/image21.png"/><Relationship Id="rId5" Type="http://schemas.openxmlformats.org/officeDocument/2006/relationships/image" Target="../media/image20.svg"/><Relationship Id="rId10" Type="http://schemas.openxmlformats.org/officeDocument/2006/relationships/image" Target="../media/image1.jpg"/><Relationship Id="rId4" Type="http://schemas.openxmlformats.org/officeDocument/2006/relationships/image" Target="../media/image19.png"/><Relationship Id="rId9" Type="http://schemas.openxmlformats.org/officeDocument/2006/relationships/image" Target="../media/image24.sv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2.png"/><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9.xml"/><Relationship Id="rId7" Type="http://schemas.openxmlformats.org/officeDocument/2006/relationships/diagramColors" Target="../diagrams/colors1.xml"/><Relationship Id="rId2" Type="http://schemas.openxmlformats.org/officeDocument/2006/relationships/slideLayout" Target="../slideLayouts/slideLayout4.xml"/><Relationship Id="rId1" Type="http://schemas.openxmlformats.org/officeDocument/2006/relationships/tags" Target="../tags/tag2.xml"/><Relationship Id="rId6" Type="http://schemas.openxmlformats.org/officeDocument/2006/relationships/diagramQuickStyle" Target="../diagrams/quickStyle1.xml"/><Relationship Id="rId11" Type="http://schemas.openxmlformats.org/officeDocument/2006/relationships/image" Target="../media/image9.png"/><Relationship Id="rId5" Type="http://schemas.openxmlformats.org/officeDocument/2006/relationships/diagramLayout" Target="../diagrams/layout1.xml"/><Relationship Id="rId10" Type="http://schemas.openxmlformats.org/officeDocument/2006/relationships/image" Target="../media/image8.png"/><Relationship Id="rId4" Type="http://schemas.openxmlformats.org/officeDocument/2006/relationships/diagramData" Target="../diagrams/data1.xml"/><Relationship Id="rId9"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6755" y="2259957"/>
            <a:ext cx="9810308" cy="1893971"/>
          </a:xfrm>
        </p:spPr>
        <p:txBody>
          <a:bodyPr>
            <a:noAutofit/>
          </a:bodyPr>
          <a:lstStyle/>
          <a:p>
            <a:pPr algn="ctr"/>
            <a:r>
              <a:rPr lang="en-US" sz="7000" dirty="0">
                <a:solidFill>
                  <a:schemeClr val="tx1"/>
                </a:solidFill>
                <a:latin typeface="Calibri" panose="020F0502020204030204" pitchFamily="34" charset="0"/>
                <a:cs typeface="Calibri" panose="020F0502020204030204" pitchFamily="34" charset="0"/>
              </a:rPr>
              <a:t>2025-2026</a:t>
            </a:r>
            <a:br>
              <a:rPr lang="en-US" sz="7000" dirty="0">
                <a:solidFill>
                  <a:schemeClr val="tx1"/>
                </a:solidFill>
                <a:latin typeface="Calibri" panose="020F0502020204030204" pitchFamily="34" charset="0"/>
                <a:cs typeface="Calibri" panose="020F0502020204030204" pitchFamily="34" charset="0"/>
              </a:rPr>
            </a:br>
            <a:r>
              <a:rPr lang="en-US" sz="7000" dirty="0">
                <a:solidFill>
                  <a:schemeClr val="tx1"/>
                </a:solidFill>
                <a:latin typeface="Calibri" panose="020F0502020204030204" pitchFamily="34" charset="0"/>
                <a:cs typeface="Calibri" panose="020F0502020204030204" pitchFamily="34" charset="0"/>
              </a:rPr>
              <a:t>Summer Enrollment</a:t>
            </a:r>
          </a:p>
        </p:txBody>
      </p:sp>
    </p:spTree>
    <p:extLst>
      <p:ext uri="{BB962C8B-B14F-4D97-AF65-F5344CB8AC3E}">
        <p14:creationId xmlns:p14="http://schemas.microsoft.com/office/powerpoint/2010/main" val="2280188009"/>
      </p:ext>
    </p:extLst>
  </p:cSld>
  <p:clrMapOvr>
    <a:masterClrMapping/>
  </p:clrMapOvr>
  <mc:AlternateContent xmlns:mc="http://schemas.openxmlformats.org/markup-compatibility/2006" xmlns:p14="http://schemas.microsoft.com/office/powerpoint/2010/main">
    <mc:Choice Requires="p14">
      <p:transition spd="slow" p14:dur="2000" advTm="15431"/>
    </mc:Choice>
    <mc:Fallback xmlns="">
      <p:transition spd="slow" advTm="1543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573" y="233221"/>
            <a:ext cx="11411211" cy="592380"/>
          </a:xfrm>
        </p:spPr>
        <p:txBody>
          <a:bodyPr>
            <a:noAutofit/>
          </a:bodyPr>
          <a:lstStyle/>
          <a:p>
            <a:pPr algn="ctr"/>
            <a:r>
              <a:rPr lang="en-US" sz="4400" cap="none" dirty="0">
                <a:solidFill>
                  <a:schemeClr val="tx1"/>
                </a:solidFill>
                <a:latin typeface="Calibri" panose="020F0502020204030204" pitchFamily="34" charset="0"/>
                <a:cs typeface="Calibri" panose="020F0502020204030204" pitchFamily="34" charset="0"/>
              </a:rPr>
              <a:t>Vision Insurance </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7353"/>
            <a:ext cx="1312326" cy="680647"/>
          </a:xfrm>
          <a:prstGeom prst="rect">
            <a:avLst/>
          </a:prstGeom>
        </p:spPr>
      </p:pic>
      <p:pic>
        <p:nvPicPr>
          <p:cNvPr id="4" name="Picture 3">
            <a:extLst>
              <a:ext uri="{FF2B5EF4-FFF2-40B4-BE49-F238E27FC236}">
                <a16:creationId xmlns:a16="http://schemas.microsoft.com/office/drawing/2014/main" id="{7748B6BB-2087-3A71-C54D-945D786EB34C}"/>
              </a:ext>
            </a:extLst>
          </p:cNvPr>
          <p:cNvPicPr>
            <a:picLocks noChangeAspect="1"/>
          </p:cNvPicPr>
          <p:nvPr/>
        </p:nvPicPr>
        <p:blipFill>
          <a:blip r:embed="rId4"/>
          <a:stretch>
            <a:fillRect/>
          </a:stretch>
        </p:blipFill>
        <p:spPr>
          <a:xfrm>
            <a:off x="4328154" y="6148815"/>
            <a:ext cx="2028618" cy="680648"/>
          </a:xfrm>
          <a:prstGeom prst="rect">
            <a:avLst/>
          </a:prstGeom>
        </p:spPr>
      </p:pic>
      <p:graphicFrame>
        <p:nvGraphicFramePr>
          <p:cNvPr id="5" name="Table 5">
            <a:extLst>
              <a:ext uri="{FF2B5EF4-FFF2-40B4-BE49-F238E27FC236}">
                <a16:creationId xmlns:a16="http://schemas.microsoft.com/office/drawing/2014/main" id="{7BE3B11B-3F0D-F1AE-318B-878FEFCFB225}"/>
              </a:ext>
            </a:extLst>
          </p:cNvPr>
          <p:cNvGraphicFramePr>
            <a:graphicFrameLocks noGrp="1"/>
          </p:cNvGraphicFramePr>
          <p:nvPr>
            <p:extLst>
              <p:ext uri="{D42A27DB-BD31-4B8C-83A1-F6EECF244321}">
                <p14:modId xmlns:p14="http://schemas.microsoft.com/office/powerpoint/2010/main" val="1738281589"/>
              </p:ext>
            </p:extLst>
          </p:nvPr>
        </p:nvGraphicFramePr>
        <p:xfrm>
          <a:off x="5658611" y="1639563"/>
          <a:ext cx="5364156" cy="3939160"/>
        </p:xfrm>
        <a:graphic>
          <a:graphicData uri="http://schemas.openxmlformats.org/drawingml/2006/table">
            <a:tbl>
              <a:tblPr firstRow="1" bandRow="1">
                <a:tableStyleId>{F5AB1C69-6EDB-4FF4-983F-18BD219EF322}</a:tableStyleId>
              </a:tblPr>
              <a:tblGrid>
                <a:gridCol w="2682078">
                  <a:extLst>
                    <a:ext uri="{9D8B030D-6E8A-4147-A177-3AD203B41FA5}">
                      <a16:colId xmlns:a16="http://schemas.microsoft.com/office/drawing/2014/main" val="654532677"/>
                    </a:ext>
                  </a:extLst>
                </a:gridCol>
                <a:gridCol w="2682078">
                  <a:extLst>
                    <a:ext uri="{9D8B030D-6E8A-4147-A177-3AD203B41FA5}">
                      <a16:colId xmlns:a16="http://schemas.microsoft.com/office/drawing/2014/main" val="1245042405"/>
                    </a:ext>
                  </a:extLst>
                </a:gridCol>
              </a:tblGrid>
              <a:tr h="531800">
                <a:tc>
                  <a:txBody>
                    <a:bodyPr/>
                    <a:lstStyle/>
                    <a:p>
                      <a:r>
                        <a:rPr lang="en-US" dirty="0">
                          <a:latin typeface="Calibri" panose="020F0502020204030204" pitchFamily="34" charset="0"/>
                          <a:ea typeface="Calibri" panose="020F0502020204030204" pitchFamily="34" charset="0"/>
                          <a:cs typeface="Calibri" panose="020F0502020204030204" pitchFamily="34" charset="0"/>
                        </a:rPr>
                        <a:t>Vision Care Services</a:t>
                      </a:r>
                    </a:p>
                  </a:txBody>
                  <a:tcPr>
                    <a:solidFill>
                      <a:schemeClr val="accent3">
                        <a:lumMod val="75000"/>
                      </a:schemeClr>
                    </a:solidFill>
                  </a:tcPr>
                </a:tc>
                <a:tc>
                  <a:txBody>
                    <a:bodyPr/>
                    <a:lstStyle/>
                    <a:p>
                      <a:r>
                        <a:rPr lang="en-US" dirty="0">
                          <a:latin typeface="Calibri" panose="020F0502020204030204" pitchFamily="34" charset="0"/>
                          <a:ea typeface="Calibri" panose="020F0502020204030204" pitchFamily="34" charset="0"/>
                          <a:cs typeface="Calibri" panose="020F0502020204030204" pitchFamily="34" charset="0"/>
                        </a:rPr>
                        <a:t>In-Network Member Cost</a:t>
                      </a:r>
                    </a:p>
                  </a:txBody>
                  <a:tcPr>
                    <a:solidFill>
                      <a:schemeClr val="accent3">
                        <a:lumMod val="75000"/>
                      </a:schemeClr>
                    </a:solidFill>
                  </a:tcPr>
                </a:tc>
                <a:extLst>
                  <a:ext uri="{0D108BD9-81ED-4DB2-BD59-A6C34878D82A}">
                    <a16:rowId xmlns:a16="http://schemas.microsoft.com/office/drawing/2014/main" val="1445043732"/>
                  </a:ext>
                </a:extLst>
              </a:tr>
              <a:tr h="531800">
                <a:tc>
                  <a:txBody>
                    <a:bodyPr/>
                    <a:lstStyle/>
                    <a:p>
                      <a:r>
                        <a:rPr lang="en-US" dirty="0">
                          <a:latin typeface="Calibri" panose="020F0502020204030204" pitchFamily="34" charset="0"/>
                          <a:ea typeface="Calibri" panose="020F0502020204030204" pitchFamily="34" charset="0"/>
                          <a:cs typeface="Calibri" panose="020F0502020204030204" pitchFamily="34" charset="0"/>
                        </a:rPr>
                        <a:t>Routine Eye Exam</a:t>
                      </a:r>
                    </a:p>
                  </a:txBody>
                  <a:tcPr/>
                </a:tc>
                <a:tc>
                  <a:txBody>
                    <a:bodyPr/>
                    <a:lstStyle/>
                    <a:p>
                      <a:r>
                        <a:rPr lang="en-US" dirty="0">
                          <a:latin typeface="Calibri" panose="020F0502020204030204" pitchFamily="34" charset="0"/>
                          <a:ea typeface="Calibri" panose="020F0502020204030204" pitchFamily="34" charset="0"/>
                          <a:cs typeface="Calibri" panose="020F0502020204030204" pitchFamily="34" charset="0"/>
                        </a:rPr>
                        <a:t>$15 copay</a:t>
                      </a:r>
                    </a:p>
                  </a:txBody>
                  <a:tcPr/>
                </a:tc>
                <a:extLst>
                  <a:ext uri="{0D108BD9-81ED-4DB2-BD59-A6C34878D82A}">
                    <a16:rowId xmlns:a16="http://schemas.microsoft.com/office/drawing/2014/main" val="821663681"/>
                  </a:ext>
                </a:extLst>
              </a:tr>
              <a:tr h="531800">
                <a:tc>
                  <a:txBody>
                    <a:bodyPr/>
                    <a:lstStyle/>
                    <a:p>
                      <a:r>
                        <a:rPr lang="en-US" dirty="0">
                          <a:latin typeface="Calibri" panose="020F0502020204030204" pitchFamily="34" charset="0"/>
                          <a:ea typeface="Calibri" panose="020F0502020204030204" pitchFamily="34" charset="0"/>
                          <a:cs typeface="Calibri" panose="020F0502020204030204" pitchFamily="34" charset="0"/>
                        </a:rPr>
                        <a:t>Contact Lens Fitting (Standard)</a:t>
                      </a:r>
                    </a:p>
                  </a:txBody>
                  <a:tcPr/>
                </a:tc>
                <a:tc>
                  <a:txBody>
                    <a:bodyPr/>
                    <a:lstStyle/>
                    <a:p>
                      <a:r>
                        <a:rPr lang="en-US" dirty="0">
                          <a:latin typeface="Calibri" panose="020F0502020204030204" pitchFamily="34" charset="0"/>
                          <a:ea typeface="Calibri" panose="020F0502020204030204" pitchFamily="34" charset="0"/>
                          <a:cs typeface="Calibri" panose="020F0502020204030204" pitchFamily="34" charset="0"/>
                        </a:rPr>
                        <a:t>$25 copay</a:t>
                      </a:r>
                    </a:p>
                  </a:txBody>
                  <a:tcPr/>
                </a:tc>
                <a:extLst>
                  <a:ext uri="{0D108BD9-81ED-4DB2-BD59-A6C34878D82A}">
                    <a16:rowId xmlns:a16="http://schemas.microsoft.com/office/drawing/2014/main" val="1432760566"/>
                  </a:ext>
                </a:extLst>
              </a:tr>
              <a:tr h="531800">
                <a:tc>
                  <a:txBody>
                    <a:bodyPr/>
                    <a:lstStyle/>
                    <a:p>
                      <a:r>
                        <a:rPr lang="en-US" dirty="0">
                          <a:latin typeface="Calibri" panose="020F0502020204030204" pitchFamily="34" charset="0"/>
                          <a:ea typeface="Calibri" panose="020F0502020204030204" pitchFamily="34" charset="0"/>
                          <a:cs typeface="Calibri" panose="020F0502020204030204" pitchFamily="34" charset="0"/>
                        </a:rPr>
                        <a:t>Frames or Contact Lenses</a:t>
                      </a:r>
                    </a:p>
                  </a:txBody>
                  <a:tcPr/>
                </a:tc>
                <a:tc>
                  <a:txBody>
                    <a:bodyPr/>
                    <a:lstStyle/>
                    <a:p>
                      <a:r>
                        <a:rPr lang="en-US" dirty="0">
                          <a:latin typeface="Calibri" panose="020F0502020204030204" pitchFamily="34" charset="0"/>
                          <a:ea typeface="Calibri" panose="020F0502020204030204" pitchFamily="34" charset="0"/>
                          <a:cs typeface="Calibri" panose="020F0502020204030204" pitchFamily="34" charset="0"/>
                        </a:rPr>
                        <a:t>$200 retail allowance; 20% off amount over $200</a:t>
                      </a:r>
                    </a:p>
                  </a:txBody>
                  <a:tcPr/>
                </a:tc>
                <a:extLst>
                  <a:ext uri="{0D108BD9-81ED-4DB2-BD59-A6C34878D82A}">
                    <a16:rowId xmlns:a16="http://schemas.microsoft.com/office/drawing/2014/main" val="2267774730"/>
                  </a:ext>
                </a:extLst>
              </a:tr>
              <a:tr h="531800">
                <a:tc>
                  <a:txBody>
                    <a:bodyPr/>
                    <a:lstStyle/>
                    <a:p>
                      <a:r>
                        <a:rPr lang="en-US" dirty="0">
                          <a:latin typeface="Calibri" panose="020F0502020204030204" pitchFamily="34" charset="0"/>
                          <a:ea typeface="Calibri" panose="020F0502020204030204" pitchFamily="34" charset="0"/>
                          <a:cs typeface="Calibri" panose="020F0502020204030204" pitchFamily="34" charset="0"/>
                        </a:rPr>
                        <a:t>Single Vision Lenses (pair)</a:t>
                      </a:r>
                    </a:p>
                  </a:txBody>
                  <a:tcPr/>
                </a:tc>
                <a:tc>
                  <a:txBody>
                    <a:bodyPr/>
                    <a:lstStyle/>
                    <a:p>
                      <a:r>
                        <a:rPr lang="en-US" dirty="0">
                          <a:latin typeface="Calibri" panose="020F0502020204030204" pitchFamily="34" charset="0"/>
                          <a:ea typeface="Calibri" panose="020F0502020204030204" pitchFamily="34" charset="0"/>
                          <a:cs typeface="Calibri" panose="020F0502020204030204" pitchFamily="34" charset="0"/>
                        </a:rPr>
                        <a:t>$10 copay</a:t>
                      </a:r>
                    </a:p>
                  </a:txBody>
                  <a:tcPr/>
                </a:tc>
                <a:extLst>
                  <a:ext uri="{0D108BD9-81ED-4DB2-BD59-A6C34878D82A}">
                    <a16:rowId xmlns:a16="http://schemas.microsoft.com/office/drawing/2014/main" val="2429375873"/>
                  </a:ext>
                </a:extLst>
              </a:tr>
              <a:tr h="531800">
                <a:tc>
                  <a:txBody>
                    <a:bodyPr/>
                    <a:lstStyle/>
                    <a:p>
                      <a:r>
                        <a:rPr lang="en-US" dirty="0">
                          <a:latin typeface="Calibri" panose="020F0502020204030204" pitchFamily="34" charset="0"/>
                          <a:ea typeface="Calibri" panose="020F0502020204030204" pitchFamily="34" charset="0"/>
                          <a:cs typeface="Calibri" panose="020F0502020204030204" pitchFamily="34" charset="0"/>
                        </a:rPr>
                        <a:t>Bifocal Lenses (pair)</a:t>
                      </a:r>
                    </a:p>
                  </a:txBody>
                  <a:tcPr/>
                </a:tc>
                <a:tc>
                  <a:txBody>
                    <a:bodyPr/>
                    <a:lstStyle/>
                    <a:p>
                      <a:r>
                        <a:rPr lang="en-US" dirty="0">
                          <a:latin typeface="Calibri" panose="020F0502020204030204" pitchFamily="34" charset="0"/>
                          <a:ea typeface="Calibri" panose="020F0502020204030204" pitchFamily="34" charset="0"/>
                          <a:cs typeface="Calibri" panose="020F0502020204030204" pitchFamily="34" charset="0"/>
                        </a:rPr>
                        <a:t>$15 copay</a:t>
                      </a:r>
                    </a:p>
                  </a:txBody>
                  <a:tcPr/>
                </a:tc>
                <a:extLst>
                  <a:ext uri="{0D108BD9-81ED-4DB2-BD59-A6C34878D82A}">
                    <a16:rowId xmlns:a16="http://schemas.microsoft.com/office/drawing/2014/main" val="204821683"/>
                  </a:ext>
                </a:extLst>
              </a:tr>
              <a:tr h="531800">
                <a:tc>
                  <a:txBody>
                    <a:bodyPr/>
                    <a:lstStyle/>
                    <a:p>
                      <a:r>
                        <a:rPr lang="en-US" dirty="0">
                          <a:latin typeface="Calibri" panose="020F0502020204030204" pitchFamily="34" charset="0"/>
                          <a:ea typeface="Calibri" panose="020F0502020204030204" pitchFamily="34" charset="0"/>
                          <a:cs typeface="Calibri" panose="020F0502020204030204" pitchFamily="34" charset="0"/>
                        </a:rPr>
                        <a:t>Trifocal Lenses (pair)</a:t>
                      </a:r>
                    </a:p>
                  </a:txBody>
                  <a:tcPr/>
                </a:tc>
                <a:tc>
                  <a:txBody>
                    <a:bodyPr/>
                    <a:lstStyle/>
                    <a:p>
                      <a:r>
                        <a:rPr lang="en-US" dirty="0">
                          <a:latin typeface="Calibri" panose="020F0502020204030204" pitchFamily="34" charset="0"/>
                          <a:ea typeface="Calibri" panose="020F0502020204030204" pitchFamily="34" charset="0"/>
                          <a:cs typeface="Calibri" panose="020F0502020204030204" pitchFamily="34" charset="0"/>
                        </a:rPr>
                        <a:t>$20 copay</a:t>
                      </a:r>
                    </a:p>
                  </a:txBody>
                  <a:tcPr/>
                </a:tc>
                <a:extLst>
                  <a:ext uri="{0D108BD9-81ED-4DB2-BD59-A6C34878D82A}">
                    <a16:rowId xmlns:a16="http://schemas.microsoft.com/office/drawing/2014/main" val="1841990610"/>
                  </a:ext>
                </a:extLst>
              </a:tr>
            </a:tbl>
          </a:graphicData>
        </a:graphic>
      </p:graphicFrame>
      <p:sp>
        <p:nvSpPr>
          <p:cNvPr id="12" name="TextBox 11">
            <a:extLst>
              <a:ext uri="{FF2B5EF4-FFF2-40B4-BE49-F238E27FC236}">
                <a16:creationId xmlns:a16="http://schemas.microsoft.com/office/drawing/2014/main" id="{5EF5952D-4E3B-D5F8-4AC2-8AC141179F78}"/>
              </a:ext>
            </a:extLst>
          </p:cNvPr>
          <p:cNvSpPr txBox="1"/>
          <p:nvPr/>
        </p:nvSpPr>
        <p:spPr>
          <a:xfrm>
            <a:off x="656163" y="1488101"/>
            <a:ext cx="4686300" cy="1292662"/>
          </a:xfrm>
          <a:prstGeom prst="rect">
            <a:avLst/>
          </a:prstGeom>
          <a:noFill/>
        </p:spPr>
        <p:txBody>
          <a:bodyPr wrap="square">
            <a:spAutoFit/>
          </a:bodyPr>
          <a:lstStyle/>
          <a:p>
            <a:pPr marL="342900" marR="0" lvl="0" indent="-342900" algn="l" defTabSz="457200" rtl="0" eaLnBrk="1" fontAlgn="auto" latinLnBrk="0" hangingPunct="1">
              <a:lnSpc>
                <a:spcPct val="100000"/>
              </a:lnSpc>
              <a:spcBef>
                <a:spcPts val="1000"/>
              </a:spcBef>
              <a:spcAft>
                <a:spcPts val="0"/>
              </a:spcAft>
              <a:buClr>
                <a:srgbClr val="4A66AC"/>
              </a:buClr>
              <a:buSzPct val="80000"/>
              <a:buFont typeface="Wingdings 3" charset="2"/>
              <a:buChar char=""/>
              <a:tabLst/>
              <a:defRPr/>
            </a:pPr>
            <a:r>
              <a:rPr kumimoji="0" lang="en-US" sz="2600" b="1" i="0" u="sng" strike="noStrike" kern="1200" cap="none" spc="0" normalizeH="0" baseline="0" noProof="0" dirty="0">
                <a:ln>
                  <a:noFill/>
                </a:ln>
                <a:solidFill>
                  <a:prstClr val="black">
                    <a:lumMod val="75000"/>
                    <a:lumOff val="25000"/>
                  </a:prstClr>
                </a:solidFill>
                <a:effectLst/>
                <a:uLnTx/>
                <a:uFillTx/>
                <a:latin typeface="Calibri" panose="020F0502020204030204" pitchFamily="34" charset="0"/>
                <a:cs typeface="Calibri" panose="020F0502020204030204" pitchFamily="34" charset="0"/>
              </a:rPr>
              <a:t>EyeMed</a:t>
            </a:r>
            <a:r>
              <a:rPr kumimoji="0" lang="en-US" sz="2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a:t>
            </a:r>
            <a:r>
              <a:rPr lang="en-US" sz="2600" dirty="0">
                <a:latin typeface="Calibri" panose="020F0502020204030204" pitchFamily="34" charset="0"/>
                <a:cs typeface="Calibri" panose="020F0502020204030204" pitchFamily="34" charset="0"/>
              </a:rPr>
              <a:t>is the third-party administrator for the State of Texas Vision.</a:t>
            </a:r>
            <a:endParaRPr kumimoji="0" lang="en-US" sz="2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p:txBody>
      </p:sp>
      <p:graphicFrame>
        <p:nvGraphicFramePr>
          <p:cNvPr id="18" name="Table 17">
            <a:extLst>
              <a:ext uri="{FF2B5EF4-FFF2-40B4-BE49-F238E27FC236}">
                <a16:creationId xmlns:a16="http://schemas.microsoft.com/office/drawing/2014/main" id="{97E27641-6D8B-9643-9B55-FDAC4D26B361}"/>
              </a:ext>
            </a:extLst>
          </p:cNvPr>
          <p:cNvGraphicFramePr>
            <a:graphicFrameLocks noGrp="1"/>
          </p:cNvGraphicFramePr>
          <p:nvPr>
            <p:extLst>
              <p:ext uri="{D42A27DB-BD31-4B8C-83A1-F6EECF244321}">
                <p14:modId xmlns:p14="http://schemas.microsoft.com/office/powerpoint/2010/main" val="2522963910"/>
              </p:ext>
            </p:extLst>
          </p:nvPr>
        </p:nvGraphicFramePr>
        <p:xfrm>
          <a:off x="1169233" y="3499571"/>
          <a:ext cx="3508074" cy="227076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1476074">
                  <a:extLst>
                    <a:ext uri="{9D8B030D-6E8A-4147-A177-3AD203B41FA5}">
                      <a16:colId xmlns:a16="http://schemas.microsoft.com/office/drawing/2014/main" val="20001"/>
                    </a:ext>
                  </a:extLst>
                </a:gridCol>
              </a:tblGrid>
              <a:tr h="370840">
                <a:tc>
                  <a:txBody>
                    <a:bodyPr/>
                    <a:lstStyle/>
                    <a:p>
                      <a:endParaRPr lang="en-US" sz="1600" dirty="0">
                        <a:latin typeface="Calibri" panose="020F0502020204030204" pitchFamily="34" charset="0"/>
                        <a:cs typeface="Calibri" panose="020F0502020204030204" pitchFamily="34" charset="0"/>
                      </a:endParaRPr>
                    </a:p>
                  </a:txBody>
                  <a:tcPr/>
                </a:tc>
                <a:tc>
                  <a:txBody>
                    <a:bodyPr/>
                    <a:lstStyle/>
                    <a:p>
                      <a:pPr algn="ctr"/>
                      <a:r>
                        <a:rPr lang="en-US" sz="1600" dirty="0">
                          <a:latin typeface="Calibri" panose="020F0502020204030204" pitchFamily="34" charset="0"/>
                          <a:cs typeface="Calibri" panose="020F0502020204030204" pitchFamily="34" charset="0"/>
                        </a:rPr>
                        <a:t>State of Texas Vision</a:t>
                      </a:r>
                    </a:p>
                  </a:txBody>
                  <a:tcPr/>
                </a:tc>
                <a:extLst>
                  <a:ext uri="{0D108BD9-81ED-4DB2-BD59-A6C34878D82A}">
                    <a16:rowId xmlns:a16="http://schemas.microsoft.com/office/drawing/2014/main" val="10000"/>
                  </a:ext>
                </a:extLst>
              </a:tr>
              <a:tr h="370840">
                <a:tc>
                  <a:txBody>
                    <a:bodyPr/>
                    <a:lstStyle/>
                    <a:p>
                      <a:r>
                        <a:rPr lang="en-US" sz="1600" b="1" dirty="0">
                          <a:latin typeface="Calibri" panose="020F0502020204030204" pitchFamily="34" charset="0"/>
                          <a:cs typeface="Calibri" panose="020F0502020204030204" pitchFamily="34" charset="0"/>
                        </a:rPr>
                        <a:t>Employee Only</a:t>
                      </a:r>
                    </a:p>
                  </a:txBody>
                  <a:tcPr/>
                </a:tc>
                <a:tc>
                  <a:txBody>
                    <a:bodyPr/>
                    <a:lstStyle/>
                    <a:p>
                      <a:r>
                        <a:rPr lang="en-US" sz="1600" b="1" dirty="0">
                          <a:latin typeface="Calibri" panose="020F0502020204030204" pitchFamily="34" charset="0"/>
                          <a:cs typeface="Calibri" panose="020F0502020204030204" pitchFamily="34" charset="0"/>
                        </a:rPr>
                        <a:t>$5.07</a:t>
                      </a:r>
                    </a:p>
                  </a:txBody>
                  <a:tcPr/>
                </a:tc>
                <a:extLst>
                  <a:ext uri="{0D108BD9-81ED-4DB2-BD59-A6C34878D82A}">
                    <a16:rowId xmlns:a16="http://schemas.microsoft.com/office/drawing/2014/main" val="10001"/>
                  </a:ext>
                </a:extLst>
              </a:tr>
              <a:tr h="370840">
                <a:tc>
                  <a:txBody>
                    <a:bodyPr/>
                    <a:lstStyle/>
                    <a:p>
                      <a:r>
                        <a:rPr lang="en-US" sz="1600" b="1" dirty="0">
                          <a:latin typeface="Calibri" panose="020F0502020204030204" pitchFamily="34" charset="0"/>
                          <a:cs typeface="Calibri" panose="020F0502020204030204" pitchFamily="34" charset="0"/>
                        </a:rPr>
                        <a:t>Employee &amp; Child(ren)</a:t>
                      </a:r>
                    </a:p>
                  </a:txBody>
                  <a:tcPr/>
                </a:tc>
                <a:tc>
                  <a:txBody>
                    <a:bodyPr/>
                    <a:lstStyle/>
                    <a:p>
                      <a:r>
                        <a:rPr lang="en-US" sz="1600" b="1" dirty="0">
                          <a:latin typeface="Calibri" panose="020F0502020204030204" pitchFamily="34" charset="0"/>
                          <a:cs typeface="Calibri" panose="020F0502020204030204" pitchFamily="34" charset="0"/>
                        </a:rPr>
                        <a:t>$10.90</a:t>
                      </a:r>
                    </a:p>
                  </a:txBody>
                  <a:tcPr/>
                </a:tc>
                <a:extLst>
                  <a:ext uri="{0D108BD9-81ED-4DB2-BD59-A6C34878D82A}">
                    <a16:rowId xmlns:a16="http://schemas.microsoft.com/office/drawing/2014/main" val="10002"/>
                  </a:ext>
                </a:extLst>
              </a:tr>
              <a:tr h="370840">
                <a:tc>
                  <a:txBody>
                    <a:bodyPr/>
                    <a:lstStyle/>
                    <a:p>
                      <a:r>
                        <a:rPr lang="en-US" sz="1600" b="1" dirty="0">
                          <a:latin typeface="Calibri" panose="020F0502020204030204" pitchFamily="34" charset="0"/>
                          <a:cs typeface="Calibri" panose="020F0502020204030204" pitchFamily="34" charset="0"/>
                        </a:rPr>
                        <a:t>Employee</a:t>
                      </a:r>
                      <a:r>
                        <a:rPr lang="en-US" sz="1600" b="1" baseline="0" dirty="0">
                          <a:latin typeface="Calibri" panose="020F0502020204030204" pitchFamily="34" charset="0"/>
                          <a:cs typeface="Calibri" panose="020F0502020204030204" pitchFamily="34" charset="0"/>
                        </a:rPr>
                        <a:t> &amp; Spouse</a:t>
                      </a:r>
                      <a:endParaRPr lang="en-US" sz="1600" b="1" dirty="0">
                        <a:latin typeface="Calibri" panose="020F0502020204030204" pitchFamily="34" charset="0"/>
                        <a:cs typeface="Calibri" panose="020F0502020204030204" pitchFamily="34" charset="0"/>
                      </a:endParaRPr>
                    </a:p>
                  </a:txBody>
                  <a:tcPr/>
                </a:tc>
                <a:tc>
                  <a:txBody>
                    <a:bodyPr/>
                    <a:lstStyle/>
                    <a:p>
                      <a:r>
                        <a:rPr lang="en-US" sz="1600" b="1" dirty="0">
                          <a:latin typeface="Calibri" panose="020F0502020204030204" pitchFamily="34" charset="0"/>
                          <a:cs typeface="Calibri" panose="020F0502020204030204" pitchFamily="34" charset="0"/>
                        </a:rPr>
                        <a:t>$10.14</a:t>
                      </a:r>
                    </a:p>
                  </a:txBody>
                  <a:tcPr/>
                </a:tc>
                <a:extLst>
                  <a:ext uri="{0D108BD9-81ED-4DB2-BD59-A6C34878D82A}">
                    <a16:rowId xmlns:a16="http://schemas.microsoft.com/office/drawing/2014/main" val="10003"/>
                  </a:ext>
                </a:extLst>
              </a:tr>
              <a:tr h="370840">
                <a:tc>
                  <a:txBody>
                    <a:bodyPr/>
                    <a:lstStyle/>
                    <a:p>
                      <a:r>
                        <a:rPr lang="en-US" sz="1600" b="1" dirty="0">
                          <a:latin typeface="Calibri" panose="020F0502020204030204" pitchFamily="34" charset="0"/>
                          <a:cs typeface="Calibri" panose="020F0502020204030204" pitchFamily="34" charset="0"/>
                        </a:rPr>
                        <a:t>Employee &amp; Family</a:t>
                      </a:r>
                    </a:p>
                  </a:txBody>
                  <a:tcPr/>
                </a:tc>
                <a:tc>
                  <a:txBody>
                    <a:bodyPr/>
                    <a:lstStyle/>
                    <a:p>
                      <a:r>
                        <a:rPr lang="en-US" sz="1600" b="1" dirty="0">
                          <a:latin typeface="Calibri" panose="020F0502020204030204" pitchFamily="34" charset="0"/>
                          <a:cs typeface="Calibri" panose="020F0502020204030204" pitchFamily="34" charset="0"/>
                        </a:rPr>
                        <a:t>$15.97</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017134955"/>
      </p:ext>
    </p:extLst>
  </p:cSld>
  <p:clrMapOvr>
    <a:masterClrMapping/>
  </p:clrMapOvr>
  <mc:AlternateContent xmlns:mc="http://schemas.openxmlformats.org/markup-compatibility/2006" xmlns:p14="http://schemas.microsoft.com/office/powerpoint/2010/main">
    <mc:Choice Requires="p14">
      <p:transition spd="slow" p14:dur="2000" advTm="23651"/>
    </mc:Choice>
    <mc:Fallback xmlns="">
      <p:transition spd="slow" advTm="23651"/>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3894" y="152558"/>
            <a:ext cx="7899481" cy="678119"/>
          </a:xfrm>
        </p:spPr>
        <p:txBody>
          <a:bodyPr>
            <a:noAutofit/>
          </a:bodyPr>
          <a:lstStyle/>
          <a:p>
            <a:pPr algn="ctr"/>
            <a:r>
              <a:rPr lang="en-US" sz="4400" cap="none" dirty="0">
                <a:solidFill>
                  <a:schemeClr val="tx1"/>
                </a:solidFill>
                <a:latin typeface="Calibri" panose="020F0502020204030204" pitchFamily="34" charset="0"/>
                <a:cs typeface="Calibri" panose="020F0502020204030204" pitchFamily="34" charset="0"/>
              </a:rPr>
              <a:t>Life Insurance</a:t>
            </a: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172200"/>
            <a:ext cx="1322262" cy="685800"/>
          </a:xfrm>
          <a:prstGeom prst="rect">
            <a:avLst/>
          </a:prstGeom>
        </p:spPr>
      </p:pic>
      <p:sp>
        <p:nvSpPr>
          <p:cNvPr id="3" name="TextBox 2">
            <a:extLst>
              <a:ext uri="{FF2B5EF4-FFF2-40B4-BE49-F238E27FC236}">
                <a16:creationId xmlns:a16="http://schemas.microsoft.com/office/drawing/2014/main" id="{F652A39B-91FA-4F96-9722-98C4BD1CC201}"/>
              </a:ext>
            </a:extLst>
          </p:cNvPr>
          <p:cNvSpPr txBox="1"/>
          <p:nvPr/>
        </p:nvSpPr>
        <p:spPr>
          <a:xfrm>
            <a:off x="512276" y="5477257"/>
            <a:ext cx="8344646" cy="769441"/>
          </a:xfrm>
          <a:prstGeom prst="rect">
            <a:avLst/>
          </a:prstGeom>
          <a:noFill/>
        </p:spPr>
        <p:txBody>
          <a:bodyPr wrap="square" rtlCol="0">
            <a:spAutoFit/>
          </a:bodyPr>
          <a:lstStyle/>
          <a:p>
            <a:pPr algn="ctr"/>
            <a:r>
              <a:rPr lang="en-US" sz="2200" dirty="0">
                <a:latin typeface="Calibri" panose="020F0502020204030204" pitchFamily="34" charset="0"/>
                <a:cs typeface="Calibri" panose="020F0502020204030204" pitchFamily="34" charset="0"/>
              </a:rPr>
              <a:t>You must name beneficiary(ies) through your ERS Online Account. These are not maintained in Workday or by HR.</a:t>
            </a:r>
          </a:p>
        </p:txBody>
      </p:sp>
      <p:graphicFrame>
        <p:nvGraphicFramePr>
          <p:cNvPr id="7" name="Content Placeholder 2">
            <a:extLst>
              <a:ext uri="{FF2B5EF4-FFF2-40B4-BE49-F238E27FC236}">
                <a16:creationId xmlns:a16="http://schemas.microsoft.com/office/drawing/2014/main" id="{3CC9F0C7-4A2E-4A62-0D51-7ACBF7B17103}"/>
              </a:ext>
            </a:extLst>
          </p:cNvPr>
          <p:cNvGraphicFramePr>
            <a:graphicFrameLocks/>
          </p:cNvGraphicFramePr>
          <p:nvPr>
            <p:extLst>
              <p:ext uri="{D42A27DB-BD31-4B8C-83A1-F6EECF244321}">
                <p14:modId xmlns:p14="http://schemas.microsoft.com/office/powerpoint/2010/main" val="102642734"/>
              </p:ext>
            </p:extLst>
          </p:nvPr>
        </p:nvGraphicFramePr>
        <p:xfrm>
          <a:off x="930402" y="1081286"/>
          <a:ext cx="7416339" cy="408613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ustDataLst>
      <p:tags r:id="rId1"/>
    </p:custDataLst>
    <p:extLst>
      <p:ext uri="{BB962C8B-B14F-4D97-AF65-F5344CB8AC3E}">
        <p14:creationId xmlns:p14="http://schemas.microsoft.com/office/powerpoint/2010/main" val="3609265497"/>
      </p:ext>
    </p:extLst>
  </p:cSld>
  <p:clrMapOvr>
    <a:masterClrMapping/>
  </p:clrMapOvr>
  <mc:AlternateContent xmlns:mc="http://schemas.openxmlformats.org/markup-compatibility/2006" xmlns:p14="http://schemas.microsoft.com/office/powerpoint/2010/main">
    <mc:Choice Requires="p14">
      <p:transition spd="slow" p14:dur="2000" advTm="34812"/>
    </mc:Choice>
    <mc:Fallback xmlns="">
      <p:transition spd="slow" advTm="34812"/>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242" y="325625"/>
            <a:ext cx="10115393" cy="1311790"/>
          </a:xfrm>
        </p:spPr>
        <p:txBody>
          <a:bodyPr>
            <a:noAutofit/>
          </a:bodyPr>
          <a:lstStyle/>
          <a:p>
            <a:pPr algn="ctr"/>
            <a:r>
              <a:rPr lang="en-US" sz="4400" dirty="0">
                <a:solidFill>
                  <a:schemeClr val="tx1"/>
                </a:solidFill>
                <a:latin typeface="Calibri" panose="020F0502020204030204" pitchFamily="34" charset="0"/>
                <a:cs typeface="Calibri" panose="020F0502020204030204" pitchFamily="34" charset="0"/>
              </a:rPr>
              <a:t>T</a:t>
            </a:r>
            <a:r>
              <a:rPr lang="en-US" sz="4400" cap="none" dirty="0">
                <a:solidFill>
                  <a:schemeClr val="tx1"/>
                </a:solidFill>
                <a:latin typeface="Calibri" panose="020F0502020204030204" pitchFamily="34" charset="0"/>
                <a:cs typeface="Calibri" panose="020F0502020204030204" pitchFamily="34" charset="0"/>
              </a:rPr>
              <a:t>exas Income Protection Plan</a:t>
            </a:r>
            <a:br>
              <a:rPr lang="en-US" sz="4400" cap="none" dirty="0">
                <a:solidFill>
                  <a:schemeClr val="tx1"/>
                </a:solidFill>
                <a:latin typeface="Calibri" panose="020F0502020204030204" pitchFamily="34" charset="0"/>
                <a:cs typeface="Calibri" panose="020F0502020204030204" pitchFamily="34" charset="0"/>
              </a:rPr>
            </a:br>
            <a:r>
              <a:rPr lang="en-US" sz="4200" cap="none" dirty="0">
                <a:solidFill>
                  <a:schemeClr val="tx1"/>
                </a:solidFill>
                <a:latin typeface="Calibri" panose="020F0502020204030204" pitchFamily="34" charset="0"/>
                <a:cs typeface="Calibri" panose="020F0502020204030204" pitchFamily="34" charset="0"/>
              </a:rPr>
              <a:t>Short- &amp; Long-Term Disability Insurance</a:t>
            </a:r>
            <a:br>
              <a:rPr lang="en-US" sz="4400" cap="none" dirty="0">
                <a:solidFill>
                  <a:schemeClr val="tx1"/>
                </a:solidFill>
                <a:latin typeface="Calibri" panose="020F0502020204030204" pitchFamily="34" charset="0"/>
                <a:cs typeface="Calibri" panose="020F0502020204030204" pitchFamily="34" charset="0"/>
              </a:rPr>
            </a:br>
            <a:endParaRPr lang="en-US" sz="4400" cap="none" dirty="0">
              <a:solidFill>
                <a:schemeClr val="tx1"/>
              </a:solidFill>
              <a:latin typeface="Calibri" panose="020F0502020204030204" pitchFamily="34" charset="0"/>
              <a:cs typeface="Calibri" panose="020F0502020204030204" pitchFamily="34" charset="0"/>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177353"/>
            <a:ext cx="1312326" cy="680647"/>
          </a:xfrm>
          <a:prstGeom prst="rect">
            <a:avLst/>
          </a:prstGeom>
        </p:spPr>
      </p:pic>
      <p:sp>
        <p:nvSpPr>
          <p:cNvPr id="7" name="TextBox 6">
            <a:extLst>
              <a:ext uri="{FF2B5EF4-FFF2-40B4-BE49-F238E27FC236}">
                <a16:creationId xmlns:a16="http://schemas.microsoft.com/office/drawing/2014/main" id="{3453F769-DF7B-4653-863D-BFCFFABB591C}"/>
              </a:ext>
            </a:extLst>
          </p:cNvPr>
          <p:cNvSpPr txBox="1"/>
          <p:nvPr/>
        </p:nvSpPr>
        <p:spPr>
          <a:xfrm>
            <a:off x="2857115" y="5372233"/>
            <a:ext cx="6106100" cy="461665"/>
          </a:xfrm>
          <a:prstGeom prst="rect">
            <a:avLst/>
          </a:prstGeom>
          <a:noFill/>
        </p:spPr>
        <p:txBody>
          <a:bodyPr wrap="square" rtlCol="0">
            <a:spAutoFit/>
          </a:bodyPr>
          <a:lstStyle/>
          <a:p>
            <a:r>
              <a:rPr lang="en-US" sz="2400" dirty="0">
                <a:latin typeface="Calibri" panose="020F0502020204030204" pitchFamily="34" charset="0"/>
                <a:cs typeface="Calibri" panose="020F0502020204030204" pitchFamily="34" charset="0"/>
              </a:rPr>
              <a:t>Premiums and benefits are salary-based.</a:t>
            </a:r>
          </a:p>
        </p:txBody>
      </p:sp>
      <p:graphicFrame>
        <p:nvGraphicFramePr>
          <p:cNvPr id="5" name="Table 8">
            <a:extLst>
              <a:ext uri="{FF2B5EF4-FFF2-40B4-BE49-F238E27FC236}">
                <a16:creationId xmlns:a16="http://schemas.microsoft.com/office/drawing/2014/main" id="{A3EFDEED-2284-F1E7-66FB-7697209787C8}"/>
              </a:ext>
            </a:extLst>
          </p:cNvPr>
          <p:cNvGraphicFramePr>
            <a:graphicFrameLocks noGrp="1"/>
          </p:cNvGraphicFramePr>
          <p:nvPr>
            <p:extLst>
              <p:ext uri="{D42A27DB-BD31-4B8C-83A1-F6EECF244321}">
                <p14:modId xmlns:p14="http://schemas.microsoft.com/office/powerpoint/2010/main" val="702458485"/>
              </p:ext>
            </p:extLst>
          </p:nvPr>
        </p:nvGraphicFramePr>
        <p:xfrm>
          <a:off x="1323920" y="3429000"/>
          <a:ext cx="8342036" cy="1633599"/>
        </p:xfrm>
        <a:graphic>
          <a:graphicData uri="http://schemas.openxmlformats.org/drawingml/2006/table">
            <a:tbl>
              <a:tblPr firstRow="1" bandRow="1">
                <a:tableStyleId>{5C22544A-7EE6-4342-B048-85BDC9FD1C3A}</a:tableStyleId>
              </a:tblPr>
              <a:tblGrid>
                <a:gridCol w="4171018">
                  <a:extLst>
                    <a:ext uri="{9D8B030D-6E8A-4147-A177-3AD203B41FA5}">
                      <a16:colId xmlns:a16="http://schemas.microsoft.com/office/drawing/2014/main" val="2672400597"/>
                    </a:ext>
                  </a:extLst>
                </a:gridCol>
                <a:gridCol w="4171018">
                  <a:extLst>
                    <a:ext uri="{9D8B030D-6E8A-4147-A177-3AD203B41FA5}">
                      <a16:colId xmlns:a16="http://schemas.microsoft.com/office/drawing/2014/main" val="3753787676"/>
                    </a:ext>
                  </a:extLst>
                </a:gridCol>
              </a:tblGrid>
              <a:tr h="438429">
                <a:tc>
                  <a:txBody>
                    <a:bodyPr/>
                    <a:lstStyle/>
                    <a:p>
                      <a:r>
                        <a:rPr lang="en-US" dirty="0">
                          <a:latin typeface="Calibri" panose="020F0502020204030204" pitchFamily="34" charset="0"/>
                          <a:ea typeface="Calibri Light" panose="020F0302020204030204" pitchFamily="34" charset="0"/>
                          <a:cs typeface="Calibri" panose="020F0502020204030204" pitchFamily="34" charset="0"/>
                        </a:rPr>
                        <a:t>Short-Term</a:t>
                      </a:r>
                    </a:p>
                  </a:txBody>
                  <a:tcPr/>
                </a:tc>
                <a:tc>
                  <a:txBody>
                    <a:bodyPr/>
                    <a:lstStyle/>
                    <a:p>
                      <a:r>
                        <a:rPr lang="en-US" dirty="0">
                          <a:latin typeface="Calibri" panose="020F0502020204030204" pitchFamily="34" charset="0"/>
                          <a:ea typeface="Calibri Light" panose="020F0302020204030204" pitchFamily="34" charset="0"/>
                          <a:cs typeface="Calibri" panose="020F0502020204030204" pitchFamily="34" charset="0"/>
                        </a:rPr>
                        <a:t>Long-Term</a:t>
                      </a:r>
                    </a:p>
                  </a:txBody>
                  <a:tcPr/>
                </a:tc>
                <a:extLst>
                  <a:ext uri="{0D108BD9-81ED-4DB2-BD59-A6C34878D82A}">
                    <a16:rowId xmlns:a16="http://schemas.microsoft.com/office/drawing/2014/main" val="4206488102"/>
                  </a:ext>
                </a:extLst>
              </a:tr>
              <a:tr h="438429">
                <a:tc>
                  <a:txBody>
                    <a:bodyPr/>
                    <a:lstStyle/>
                    <a:p>
                      <a:r>
                        <a:rPr lang="en-US" dirty="0">
                          <a:latin typeface="Calibri" panose="020F0502020204030204" pitchFamily="34" charset="0"/>
                          <a:ea typeface="Calibri" panose="020F0502020204030204" pitchFamily="34" charset="0"/>
                          <a:cs typeface="Calibri" panose="020F0502020204030204" pitchFamily="34" charset="0"/>
                        </a:rPr>
                        <a:t>66% of monthly salary (up to $10,000)</a:t>
                      </a:r>
                    </a:p>
                  </a:txBody>
                  <a:tcPr/>
                </a:tc>
                <a:tc>
                  <a:txBody>
                    <a:bodyPr/>
                    <a:lstStyle/>
                    <a:p>
                      <a:r>
                        <a:rPr lang="en-US" dirty="0">
                          <a:latin typeface="Calibri" panose="020F0502020204030204" pitchFamily="34" charset="0"/>
                          <a:ea typeface="Calibri Light" panose="020F0302020204030204" pitchFamily="34" charset="0"/>
                          <a:cs typeface="Calibri" panose="020F0502020204030204" pitchFamily="34" charset="0"/>
                        </a:rPr>
                        <a:t>60% of monthly salary (up to $10,000)</a:t>
                      </a:r>
                    </a:p>
                  </a:txBody>
                  <a:tcPr/>
                </a:tc>
                <a:extLst>
                  <a:ext uri="{0D108BD9-81ED-4DB2-BD59-A6C34878D82A}">
                    <a16:rowId xmlns:a16="http://schemas.microsoft.com/office/drawing/2014/main" val="1632287302"/>
                  </a:ext>
                </a:extLst>
              </a:tr>
              <a:tr h="7567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14-day waiting period and must exhaust all sick leave available.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180-day waiting period and must exhaust all sick leave available.</a:t>
                      </a:r>
                    </a:p>
                  </a:txBody>
                  <a:tcPr/>
                </a:tc>
                <a:extLst>
                  <a:ext uri="{0D108BD9-81ED-4DB2-BD59-A6C34878D82A}">
                    <a16:rowId xmlns:a16="http://schemas.microsoft.com/office/drawing/2014/main" val="1185128165"/>
                  </a:ext>
                </a:extLst>
              </a:tr>
            </a:tbl>
          </a:graphicData>
        </a:graphic>
      </p:graphicFrame>
      <p:sp>
        <p:nvSpPr>
          <p:cNvPr id="3" name="TextBox 2">
            <a:extLst>
              <a:ext uri="{FF2B5EF4-FFF2-40B4-BE49-F238E27FC236}">
                <a16:creationId xmlns:a16="http://schemas.microsoft.com/office/drawing/2014/main" id="{6E5A6E62-87EA-B380-06EC-FE38245A2B79}"/>
              </a:ext>
            </a:extLst>
          </p:cNvPr>
          <p:cNvSpPr txBox="1"/>
          <p:nvPr/>
        </p:nvSpPr>
        <p:spPr>
          <a:xfrm>
            <a:off x="2742816" y="2117709"/>
            <a:ext cx="6106100" cy="830997"/>
          </a:xfrm>
          <a:prstGeom prst="rect">
            <a:avLst/>
          </a:prstGeom>
          <a:noFill/>
        </p:spPr>
        <p:txBody>
          <a:bodyPr wrap="square" rtlCol="0">
            <a:spAutoFit/>
          </a:bodyPr>
          <a:lstStyle/>
          <a:p>
            <a:pPr algn="ctr"/>
            <a:r>
              <a:rPr lang="en-US" sz="2400" dirty="0">
                <a:latin typeface="Calibri" panose="020F0502020204030204" pitchFamily="34" charset="0"/>
                <a:cs typeface="Calibri" panose="020F0502020204030204" pitchFamily="34" charset="0"/>
              </a:rPr>
              <a:t>Long-term disability premium is decreasing from $0.68 to $0.63 per $100 of monthly salary</a:t>
            </a:r>
          </a:p>
        </p:txBody>
      </p:sp>
    </p:spTree>
    <p:custDataLst>
      <p:tags r:id="rId1"/>
    </p:custDataLst>
    <p:extLst>
      <p:ext uri="{BB962C8B-B14F-4D97-AF65-F5344CB8AC3E}">
        <p14:creationId xmlns:p14="http://schemas.microsoft.com/office/powerpoint/2010/main" val="433352427"/>
      </p:ext>
    </p:extLst>
  </p:cSld>
  <p:clrMapOvr>
    <a:masterClrMapping/>
  </p:clrMapOvr>
  <mc:AlternateContent xmlns:mc="http://schemas.openxmlformats.org/markup-compatibility/2006" xmlns:p14="http://schemas.microsoft.com/office/powerpoint/2010/main">
    <mc:Choice Requires="p14">
      <p:transition spd="slow" p14:dur="2000" advTm="34270"/>
    </mc:Choice>
    <mc:Fallback xmlns="">
      <p:transition spd="slow" advTm="3427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322" y="438429"/>
            <a:ext cx="10510798" cy="866553"/>
          </a:xfrm>
        </p:spPr>
        <p:txBody>
          <a:bodyPr>
            <a:normAutofit/>
          </a:bodyPr>
          <a:lstStyle/>
          <a:p>
            <a:pPr algn="ctr"/>
            <a:r>
              <a:rPr lang="en-US" sz="4400" cap="none" dirty="0">
                <a:solidFill>
                  <a:schemeClr val="tx1"/>
                </a:solidFill>
                <a:latin typeface="Calibri" panose="020F0502020204030204" pitchFamily="34" charset="0"/>
                <a:cs typeface="Calibri" panose="020F0502020204030204" pitchFamily="34" charset="0"/>
              </a:rPr>
              <a:t>Flexible Spending Accounts</a:t>
            </a:r>
          </a:p>
        </p:txBody>
      </p:sp>
      <p:sp>
        <p:nvSpPr>
          <p:cNvPr id="5" name="Content Placeholder 4"/>
          <p:cNvSpPr>
            <a:spLocks noGrp="1"/>
          </p:cNvSpPr>
          <p:nvPr>
            <p:ph idx="1"/>
          </p:nvPr>
        </p:nvSpPr>
        <p:spPr>
          <a:xfrm>
            <a:off x="577280" y="1419852"/>
            <a:ext cx="8970757" cy="4841800"/>
          </a:xfrm>
        </p:spPr>
        <p:txBody>
          <a:bodyPr>
            <a:normAutofit fontScale="92500" lnSpcReduction="10000"/>
          </a:bodyPr>
          <a:lstStyle/>
          <a:p>
            <a:pPr lvl="1">
              <a:lnSpc>
                <a:spcPct val="110000"/>
              </a:lnSpc>
            </a:pPr>
            <a:r>
              <a:rPr lang="en-US" sz="2400" b="1" cap="none" dirty="0">
                <a:latin typeface="Calibri" panose="020F0502020204030204" pitchFamily="34" charset="0"/>
                <a:cs typeface="Calibri" panose="020F0502020204030204" pitchFamily="34" charset="0"/>
              </a:rPr>
              <a:t>Health Care FSA </a:t>
            </a:r>
            <a:r>
              <a:rPr lang="en-US" sz="2400" cap="none" dirty="0">
                <a:latin typeface="Calibri" panose="020F0502020204030204" pitchFamily="34" charset="0"/>
                <a:cs typeface="Calibri" panose="020F0502020204030204" pitchFamily="34" charset="0"/>
              </a:rPr>
              <a:t>- Annual Max $3,300</a:t>
            </a:r>
          </a:p>
          <a:p>
            <a:pPr lvl="2">
              <a:lnSpc>
                <a:spcPct val="110000"/>
              </a:lnSpc>
              <a:buFont typeface="Wingdings" panose="05000000000000000000" pitchFamily="2" charset="2"/>
              <a:buChar char="§"/>
            </a:pPr>
            <a:r>
              <a:rPr lang="en-US" sz="2000" cap="none" dirty="0">
                <a:latin typeface="Calibri" panose="020F0502020204030204" pitchFamily="34" charset="0"/>
                <a:cs typeface="Calibri" panose="020F0502020204030204" pitchFamily="34" charset="0"/>
              </a:rPr>
              <a:t>Use for eligible medical expenses - copays, dental expenses, glasses, contacts, prescriptions, etc.</a:t>
            </a:r>
          </a:p>
          <a:p>
            <a:pPr lvl="2">
              <a:lnSpc>
                <a:spcPct val="110000"/>
              </a:lnSpc>
              <a:buFont typeface="Wingdings" panose="05000000000000000000" pitchFamily="2" charset="2"/>
              <a:buChar char="§"/>
            </a:pPr>
            <a:r>
              <a:rPr lang="en-US" sz="2000" cap="none" dirty="0">
                <a:latin typeface="Calibri" panose="020F0502020204030204" pitchFamily="34" charset="0"/>
                <a:cs typeface="Calibri" panose="020F0502020204030204" pitchFamily="34" charset="0"/>
              </a:rPr>
              <a:t>Carry-over up to $</a:t>
            </a:r>
            <a:r>
              <a:rPr lang="en-US" sz="2000" dirty="0">
                <a:latin typeface="Calibri" panose="020F0502020204030204" pitchFamily="34" charset="0"/>
                <a:cs typeface="Calibri" panose="020F0502020204030204" pitchFamily="34" charset="0"/>
              </a:rPr>
              <a:t>640 </a:t>
            </a:r>
            <a:r>
              <a:rPr lang="en-US" sz="2000" cap="none" dirty="0">
                <a:latin typeface="Calibri" panose="020F0502020204030204" pitchFamily="34" charset="0"/>
                <a:cs typeface="Calibri" panose="020F0502020204030204" pitchFamily="34" charset="0"/>
              </a:rPr>
              <a:t>through 8/31/25</a:t>
            </a:r>
            <a:r>
              <a:rPr lang="en-US" sz="2000" dirty="0">
                <a:latin typeface="Calibri" panose="020F0502020204030204" pitchFamily="34" charset="0"/>
                <a:cs typeface="Calibri" panose="020F0502020204030204" pitchFamily="34" charset="0"/>
              </a:rPr>
              <a:t>, then</a:t>
            </a:r>
            <a:r>
              <a:rPr lang="en-US" sz="2000" cap="none" dirty="0">
                <a:latin typeface="Calibri" panose="020F0502020204030204" pitchFamily="34" charset="0"/>
                <a:cs typeface="Calibri" panose="020F0502020204030204" pitchFamily="34" charset="0"/>
              </a:rPr>
              <a:t> increases to $660 for 2025-2026</a:t>
            </a:r>
          </a:p>
          <a:p>
            <a:pPr lvl="1">
              <a:lnSpc>
                <a:spcPct val="110000"/>
              </a:lnSpc>
            </a:pPr>
            <a:r>
              <a:rPr lang="en-US" sz="2400" b="1" cap="none" dirty="0">
                <a:latin typeface="Calibri" panose="020F0502020204030204" pitchFamily="34" charset="0"/>
                <a:cs typeface="Calibri" panose="020F0502020204030204" pitchFamily="34" charset="0"/>
              </a:rPr>
              <a:t>Limited</a:t>
            </a:r>
            <a:r>
              <a:rPr lang="en-US" sz="2400" b="1" dirty="0">
                <a:latin typeface="Calibri" panose="020F0502020204030204" pitchFamily="34" charset="0"/>
                <a:cs typeface="Calibri" panose="020F0502020204030204" pitchFamily="34" charset="0"/>
              </a:rPr>
              <a:t>-Purpose</a:t>
            </a:r>
            <a:r>
              <a:rPr lang="en-US" sz="2400" cap="none" dirty="0">
                <a:latin typeface="Calibri" panose="020F0502020204030204" pitchFamily="34" charset="0"/>
                <a:cs typeface="Calibri" panose="020F0502020204030204" pitchFamily="34" charset="0"/>
              </a:rPr>
              <a:t> </a:t>
            </a:r>
            <a:r>
              <a:rPr lang="en-US" sz="2400" b="1" cap="none" dirty="0">
                <a:latin typeface="Calibri" panose="020F0502020204030204" pitchFamily="34" charset="0"/>
                <a:cs typeface="Calibri" panose="020F0502020204030204" pitchFamily="34" charset="0"/>
              </a:rPr>
              <a:t>FSA</a:t>
            </a:r>
            <a:r>
              <a:rPr lang="en-US" sz="2400" cap="none" dirty="0">
                <a:latin typeface="Calibri" panose="020F0502020204030204" pitchFamily="34" charset="0"/>
                <a:cs typeface="Calibri" panose="020F0502020204030204" pitchFamily="34" charset="0"/>
              </a:rPr>
              <a:t> - Annual Max $3,300</a:t>
            </a:r>
          </a:p>
          <a:p>
            <a:pPr lvl="2">
              <a:lnSpc>
                <a:spcPct val="110000"/>
              </a:lnSpc>
              <a:buFont typeface="Wingdings" panose="05000000000000000000" pitchFamily="2" charset="2"/>
              <a:buChar char="§"/>
            </a:pPr>
            <a:r>
              <a:rPr lang="en-US" sz="2000" cap="none" dirty="0">
                <a:latin typeface="Calibri" panose="020F0502020204030204" pitchFamily="34" charset="0"/>
                <a:cs typeface="Calibri" panose="020F0502020204030204" pitchFamily="34" charset="0"/>
              </a:rPr>
              <a:t>For employees who enroll in Consumer Directed HealthSelect</a:t>
            </a:r>
          </a:p>
          <a:p>
            <a:pPr lvl="2">
              <a:lnSpc>
                <a:spcPct val="110000"/>
              </a:lnSpc>
              <a:buFont typeface="Wingdings" panose="05000000000000000000" pitchFamily="2" charset="2"/>
              <a:buChar char="§"/>
            </a:pPr>
            <a:r>
              <a:rPr lang="en-US" sz="2000" cap="none" dirty="0">
                <a:latin typeface="Calibri" panose="020F0502020204030204" pitchFamily="34" charset="0"/>
                <a:cs typeface="Calibri" panose="020F0502020204030204" pitchFamily="34" charset="0"/>
              </a:rPr>
              <a:t>Use for eligible dental and vision expenses </a:t>
            </a:r>
            <a:r>
              <a:rPr lang="en-US" sz="2000" dirty="0">
                <a:latin typeface="Calibri" panose="020F0502020204030204" pitchFamily="34" charset="0"/>
                <a:cs typeface="Calibri" panose="020F0502020204030204" pitchFamily="34" charset="0"/>
              </a:rPr>
              <a:t>only</a:t>
            </a:r>
          </a:p>
          <a:p>
            <a:pPr marL="742950" marR="0" lvl="1" indent="-285750" algn="l" defTabSz="457200" rtl="0" eaLnBrk="1" fontAlgn="auto" latinLnBrk="0" hangingPunct="1">
              <a:lnSpc>
                <a:spcPct val="110000"/>
              </a:lnSpc>
              <a:spcBef>
                <a:spcPts val="1000"/>
              </a:spcBef>
              <a:spcAft>
                <a:spcPts val="0"/>
              </a:spcAft>
              <a:buClr>
                <a:srgbClr val="4A66AC"/>
              </a:buClr>
              <a:buSzPct val="80000"/>
              <a:buFont typeface="Wingdings 3" charset="2"/>
              <a:buChar char=""/>
              <a:tabLst/>
              <a:defRPr/>
            </a:pPr>
            <a:r>
              <a:rPr kumimoji="0" lang="en-US" sz="2400" b="1"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Dependent Care FSA</a:t>
            </a:r>
            <a:r>
              <a:rPr kumimoji="0" lang="en-US" sz="24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Annual Max $5,000	</a:t>
            </a:r>
          </a:p>
          <a:p>
            <a:pPr marL="1200150" lvl="2" indent="-342900">
              <a:lnSpc>
                <a:spcPct val="110000"/>
              </a:lnSpc>
              <a:buClr>
                <a:srgbClr val="4A66AC"/>
              </a:buClr>
              <a:buFont typeface="Wingdings" panose="05000000000000000000" pitchFamily="2" charset="2"/>
              <a:buChar char="§"/>
              <a:defRPr/>
            </a:pPr>
            <a:r>
              <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Use for eligible day care expenses for children younger than 13 or adult day care programs</a:t>
            </a:r>
          </a:p>
          <a:p>
            <a:pPr marL="857250" lvl="2" indent="0">
              <a:lnSpc>
                <a:spcPct val="110000"/>
              </a:lnSpc>
              <a:buClr>
                <a:srgbClr val="4A66AC"/>
              </a:buClr>
              <a:buNone/>
              <a:defRPr/>
            </a:pPr>
            <a:endParaRPr kumimoji="0" lang="en-US" sz="8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endParaRPr>
          </a:p>
          <a:p>
            <a:pPr marL="0" marR="0" lvl="0" indent="0" algn="ctr" defTabSz="457200" rtl="0" eaLnBrk="1" fontAlgn="auto" latinLnBrk="0" hangingPunct="1">
              <a:lnSpc>
                <a:spcPct val="100000"/>
              </a:lnSpc>
              <a:spcBef>
                <a:spcPts val="1000"/>
              </a:spcBef>
              <a:spcAft>
                <a:spcPts val="0"/>
              </a:spcAft>
              <a:buClr>
                <a:srgbClr val="4A66AC"/>
              </a:buClr>
              <a:buSzPct val="80000"/>
              <a:buNone/>
              <a:tabLst/>
              <a:defRPr/>
            </a:pPr>
            <a:r>
              <a:rPr kumimoji="0" lang="en-US" sz="180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Light" panose="020F0302020204030204" pitchFamily="34" charset="0"/>
              </a:rPr>
              <a:t>Please keep your receipts or Explanation of Benefits documents (EOBs).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474" y="6177353"/>
            <a:ext cx="1312326" cy="680647"/>
          </a:xfrm>
          <a:prstGeom prst="rect">
            <a:avLst/>
          </a:prstGeom>
        </p:spPr>
      </p:pic>
      <p:pic>
        <p:nvPicPr>
          <p:cNvPr id="6" name="Picture 5">
            <a:extLst>
              <a:ext uri="{FF2B5EF4-FFF2-40B4-BE49-F238E27FC236}">
                <a16:creationId xmlns:a16="http://schemas.microsoft.com/office/drawing/2014/main" id="{326EA5ED-AD20-1932-28AD-9FD6B0ECA599}"/>
              </a:ext>
            </a:extLst>
          </p:cNvPr>
          <p:cNvPicPr>
            <a:picLocks noChangeAspect="1"/>
          </p:cNvPicPr>
          <p:nvPr/>
        </p:nvPicPr>
        <p:blipFill>
          <a:blip r:embed="rId4"/>
          <a:stretch>
            <a:fillRect/>
          </a:stretch>
        </p:blipFill>
        <p:spPr>
          <a:xfrm>
            <a:off x="3968378" y="6177353"/>
            <a:ext cx="2137470" cy="661598"/>
          </a:xfrm>
          <a:prstGeom prst="rect">
            <a:avLst/>
          </a:prstGeom>
        </p:spPr>
      </p:pic>
    </p:spTree>
    <p:extLst>
      <p:ext uri="{BB962C8B-B14F-4D97-AF65-F5344CB8AC3E}">
        <p14:creationId xmlns:p14="http://schemas.microsoft.com/office/powerpoint/2010/main" val="1464938051"/>
      </p:ext>
    </p:extLst>
  </p:cSld>
  <p:clrMapOvr>
    <a:masterClrMapping/>
  </p:clrMapOvr>
  <mc:AlternateContent xmlns:mc="http://schemas.openxmlformats.org/markup-compatibility/2006" xmlns:p14="http://schemas.microsoft.com/office/powerpoint/2010/main">
    <mc:Choice Requires="p14">
      <p:transition spd="slow" p14:dur="2000" advTm="56294"/>
    </mc:Choice>
    <mc:Fallback xmlns="">
      <p:transition spd="slow" advTm="56294"/>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C37A7-1E0C-4E07-B541-D7F8ED584820}"/>
              </a:ext>
            </a:extLst>
          </p:cNvPr>
          <p:cNvSpPr>
            <a:spLocks noGrp="1"/>
          </p:cNvSpPr>
          <p:nvPr>
            <p:ph type="title"/>
          </p:nvPr>
        </p:nvSpPr>
        <p:spPr>
          <a:xfrm>
            <a:off x="522122" y="287070"/>
            <a:ext cx="9990244" cy="1306185"/>
          </a:xfrm>
        </p:spPr>
        <p:txBody>
          <a:bodyPr>
            <a:noAutofit/>
          </a:bodyPr>
          <a:lstStyle/>
          <a:p>
            <a:pPr algn="ctr"/>
            <a:r>
              <a:rPr lang="en-US" sz="4400" cap="none" dirty="0">
                <a:solidFill>
                  <a:schemeClr val="tx1"/>
                </a:solidFill>
                <a:latin typeface="Calibri" panose="020F0502020204030204" pitchFamily="34" charset="0"/>
                <a:cs typeface="Calibri" panose="020F0502020204030204" pitchFamily="34" charset="0"/>
              </a:rPr>
              <a:t>Health Savings Account </a:t>
            </a:r>
            <a:br>
              <a:rPr lang="en-US" sz="4400" cap="none" dirty="0">
                <a:solidFill>
                  <a:schemeClr val="tx1"/>
                </a:solidFill>
                <a:latin typeface="Calibri" panose="020F0502020204030204" pitchFamily="34" charset="0"/>
                <a:cs typeface="Calibri" panose="020F0502020204030204" pitchFamily="34" charset="0"/>
              </a:rPr>
            </a:br>
            <a:r>
              <a:rPr lang="en-US" sz="3200" cap="none" dirty="0">
                <a:solidFill>
                  <a:schemeClr val="tx1"/>
                </a:solidFill>
                <a:latin typeface="Calibri" panose="020F0502020204030204" pitchFamily="34" charset="0"/>
                <a:cs typeface="Calibri" panose="020F0502020204030204" pitchFamily="34" charset="0"/>
              </a:rPr>
              <a:t>(Consumer Directed HealthSelect Enrollees Only)</a:t>
            </a:r>
            <a:endParaRPr lang="en-US" cap="none" dirty="0">
              <a:solidFill>
                <a:schemeClr val="tx1"/>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8A8E9B37-515B-417A-82E6-32DA56368770}"/>
              </a:ext>
            </a:extLst>
          </p:cNvPr>
          <p:cNvSpPr>
            <a:spLocks noGrp="1"/>
          </p:cNvSpPr>
          <p:nvPr>
            <p:ph idx="1"/>
          </p:nvPr>
        </p:nvSpPr>
        <p:spPr>
          <a:xfrm>
            <a:off x="406318" y="1764842"/>
            <a:ext cx="9244578" cy="4412511"/>
          </a:xfrm>
        </p:spPr>
        <p:txBody>
          <a:bodyPr>
            <a:normAutofit lnSpcReduction="10000"/>
          </a:bodyPr>
          <a:lstStyle/>
          <a:p>
            <a:pPr lvl="1"/>
            <a:r>
              <a:rPr lang="en-US" sz="2400" cap="none" dirty="0">
                <a:latin typeface="Calibri" panose="020F0502020204030204" pitchFamily="34" charset="0"/>
                <a:cs typeface="Calibri" panose="020F0502020204030204" pitchFamily="34" charset="0"/>
              </a:rPr>
              <a:t>$45/month from ERS (employee only), $90/month if any dependent coverage</a:t>
            </a:r>
          </a:p>
          <a:p>
            <a:pPr lvl="1"/>
            <a:r>
              <a:rPr lang="en-US" sz="2400" cap="none" dirty="0">
                <a:latin typeface="Calibri" panose="020F0502020204030204" pitchFamily="34" charset="0"/>
                <a:cs typeface="Calibri" panose="020F0502020204030204" pitchFamily="34" charset="0"/>
              </a:rPr>
              <a:t>2025 - $</a:t>
            </a:r>
            <a:r>
              <a:rPr lang="en-US" sz="2400" dirty="0">
                <a:latin typeface="Calibri" panose="020F0502020204030204" pitchFamily="34" charset="0"/>
                <a:cs typeface="Calibri" panose="020F0502020204030204" pitchFamily="34" charset="0"/>
              </a:rPr>
              <a:t>4</a:t>
            </a:r>
            <a:r>
              <a:rPr lang="en-US" sz="2400" cap="none" dirty="0">
                <a:latin typeface="Calibri" panose="020F0502020204030204" pitchFamily="34" charset="0"/>
                <a:cs typeface="Calibri" panose="020F0502020204030204" pitchFamily="34" charset="0"/>
              </a:rPr>
              <a:t>,</a:t>
            </a:r>
            <a:r>
              <a:rPr lang="en-US" sz="2400" dirty="0">
                <a:latin typeface="Calibri" panose="020F0502020204030204" pitchFamily="34" charset="0"/>
                <a:cs typeface="Calibri" panose="020F0502020204030204" pitchFamily="34" charset="0"/>
              </a:rPr>
              <a:t>3</a:t>
            </a:r>
            <a:r>
              <a:rPr lang="en-US" sz="2400" cap="none" dirty="0">
                <a:latin typeface="Calibri" panose="020F0502020204030204" pitchFamily="34" charset="0"/>
                <a:cs typeface="Calibri" panose="020F0502020204030204" pitchFamily="34" charset="0"/>
              </a:rPr>
              <a:t>00 Individual; $8,</a:t>
            </a:r>
            <a:r>
              <a:rPr lang="en-US" sz="2400" dirty="0">
                <a:latin typeface="Calibri" panose="020F0502020204030204" pitchFamily="34" charset="0"/>
                <a:cs typeface="Calibri" panose="020F0502020204030204" pitchFamily="34" charset="0"/>
              </a:rPr>
              <a:t>550</a:t>
            </a:r>
            <a:r>
              <a:rPr lang="en-US" sz="2400" cap="none" dirty="0">
                <a:latin typeface="Calibri" panose="020F0502020204030204" pitchFamily="34" charset="0"/>
                <a:cs typeface="Calibri" panose="020F0502020204030204" pitchFamily="34" charset="0"/>
              </a:rPr>
              <a:t> Family</a:t>
            </a:r>
          </a:p>
          <a:p>
            <a:pPr lvl="1"/>
            <a:r>
              <a:rPr lang="en-US" sz="2400" dirty="0">
                <a:latin typeface="Calibri" panose="020F0502020204030204" pitchFamily="34" charset="0"/>
                <a:cs typeface="Calibri" panose="020F0502020204030204" pitchFamily="34" charset="0"/>
              </a:rPr>
              <a:t>2026 - $4,400 Individual; $8,750 Family</a:t>
            </a:r>
            <a:endParaRPr lang="en-US" sz="2400" cap="none" dirty="0">
              <a:latin typeface="Calibri" panose="020F0502020204030204" pitchFamily="34" charset="0"/>
              <a:cs typeface="Calibri" panose="020F0502020204030204" pitchFamily="34" charset="0"/>
            </a:endParaRPr>
          </a:p>
          <a:p>
            <a:pPr lvl="1"/>
            <a:r>
              <a:rPr lang="en-US" sz="2400" dirty="0">
                <a:latin typeface="Calibri" panose="020F0502020204030204" pitchFamily="34" charset="0"/>
                <a:cs typeface="Calibri" panose="020F0502020204030204" pitchFamily="34" charset="0"/>
              </a:rPr>
              <a:t>Employees</a:t>
            </a:r>
            <a:r>
              <a:rPr lang="en-US" sz="2400" cap="none" dirty="0">
                <a:latin typeface="Calibri" panose="020F0502020204030204" pitchFamily="34" charset="0"/>
                <a:cs typeface="Calibri" panose="020F0502020204030204" pitchFamily="34" charset="0"/>
              </a:rPr>
              <a:t> age 55+ can make a “catch-up” contribution of up to $1,000 annually, in addition to the annual maximum.</a:t>
            </a:r>
          </a:p>
          <a:p>
            <a:pPr lvl="1"/>
            <a:r>
              <a:rPr lang="en-US" sz="2400" cap="none" dirty="0">
                <a:latin typeface="Calibri" panose="020F0502020204030204" pitchFamily="34" charset="0"/>
                <a:cs typeface="Calibri" panose="020F0502020204030204" pitchFamily="34" charset="0"/>
              </a:rPr>
              <a:t>Employees enrolled in Medicare cannot enroll in the HSA.</a:t>
            </a:r>
          </a:p>
          <a:p>
            <a:pPr lvl="1"/>
            <a:r>
              <a:rPr lang="en-US" sz="2400" cap="none" dirty="0">
                <a:latin typeface="Calibri" panose="020F0502020204030204" pitchFamily="34" charset="0"/>
                <a:cs typeface="Calibri" panose="020F0502020204030204" pitchFamily="34" charset="0"/>
              </a:rPr>
              <a:t>Approximate 2-month delay in the beginning to your HSA account</a:t>
            </a:r>
          </a:p>
          <a:p>
            <a:pPr marL="0" indent="0" algn="ctr">
              <a:buNone/>
            </a:pPr>
            <a:endParaRPr lang="en-US" sz="2000" cap="none" dirty="0">
              <a:solidFill>
                <a:schemeClr val="tx1"/>
              </a:solidFill>
              <a:latin typeface="Calibri" panose="020F0502020204030204" pitchFamily="34" charset="0"/>
              <a:cs typeface="Calibri" panose="020F0502020204030204" pitchFamily="34" charset="0"/>
            </a:endParaRPr>
          </a:p>
          <a:p>
            <a:pPr marL="0" indent="0" algn="ctr">
              <a:buNone/>
            </a:pPr>
            <a:r>
              <a:rPr lang="en-US" sz="2000" cap="none" dirty="0">
                <a:solidFill>
                  <a:schemeClr val="tx1"/>
                </a:solidFill>
                <a:latin typeface="Calibri" panose="020F0502020204030204" pitchFamily="34" charset="0"/>
                <a:cs typeface="Calibri" panose="020F0502020204030204" pitchFamily="34" charset="0"/>
              </a:rPr>
              <a:t>Must open HSA with Optum Bank to begin receiving ERS contributions.</a:t>
            </a:r>
          </a:p>
        </p:txBody>
      </p:sp>
      <p:pic>
        <p:nvPicPr>
          <p:cNvPr id="4" name="Picture 3">
            <a:extLst>
              <a:ext uri="{FF2B5EF4-FFF2-40B4-BE49-F238E27FC236}">
                <a16:creationId xmlns:a16="http://schemas.microsoft.com/office/drawing/2014/main" id="{A4747C1B-007D-41D1-9CC8-90DBF432FB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7353"/>
            <a:ext cx="1312326" cy="680647"/>
          </a:xfrm>
          <a:prstGeom prst="rect">
            <a:avLst/>
          </a:prstGeom>
        </p:spPr>
      </p:pic>
      <p:pic>
        <p:nvPicPr>
          <p:cNvPr id="5" name="Picture 4">
            <a:extLst>
              <a:ext uri="{FF2B5EF4-FFF2-40B4-BE49-F238E27FC236}">
                <a16:creationId xmlns:a16="http://schemas.microsoft.com/office/drawing/2014/main" id="{41CDAB0E-7935-A1AE-C7CB-D9FEED796120}"/>
              </a:ext>
            </a:extLst>
          </p:cNvPr>
          <p:cNvPicPr>
            <a:picLocks noChangeAspect="1"/>
          </p:cNvPicPr>
          <p:nvPr/>
        </p:nvPicPr>
        <p:blipFill rotWithShape="1">
          <a:blip r:embed="rId4"/>
          <a:srcRect t="7544"/>
          <a:stretch/>
        </p:blipFill>
        <p:spPr>
          <a:xfrm>
            <a:off x="2228743" y="6217629"/>
            <a:ext cx="2306180" cy="619450"/>
          </a:xfrm>
          <a:prstGeom prst="rect">
            <a:avLst/>
          </a:prstGeom>
        </p:spPr>
      </p:pic>
      <p:pic>
        <p:nvPicPr>
          <p:cNvPr id="7" name="Picture 6">
            <a:extLst>
              <a:ext uri="{FF2B5EF4-FFF2-40B4-BE49-F238E27FC236}">
                <a16:creationId xmlns:a16="http://schemas.microsoft.com/office/drawing/2014/main" id="{2E9F84B7-5325-EFC5-7329-8DFD01CF7B7E}"/>
              </a:ext>
            </a:extLst>
          </p:cNvPr>
          <p:cNvPicPr>
            <a:picLocks noChangeAspect="1"/>
          </p:cNvPicPr>
          <p:nvPr/>
        </p:nvPicPr>
        <p:blipFill>
          <a:blip r:embed="rId5"/>
          <a:stretch>
            <a:fillRect/>
          </a:stretch>
        </p:blipFill>
        <p:spPr>
          <a:xfrm>
            <a:off x="5280325" y="6332254"/>
            <a:ext cx="1952625" cy="504825"/>
          </a:xfrm>
          <a:prstGeom prst="rect">
            <a:avLst/>
          </a:prstGeom>
        </p:spPr>
      </p:pic>
    </p:spTree>
    <p:extLst>
      <p:ext uri="{BB962C8B-B14F-4D97-AF65-F5344CB8AC3E}">
        <p14:creationId xmlns:p14="http://schemas.microsoft.com/office/powerpoint/2010/main" val="3454316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377" y="353345"/>
            <a:ext cx="10018713" cy="839081"/>
          </a:xfrm>
        </p:spPr>
        <p:txBody>
          <a:bodyPr>
            <a:normAutofit fontScale="90000"/>
          </a:bodyPr>
          <a:lstStyle/>
          <a:p>
            <a:pPr algn="ctr"/>
            <a:r>
              <a:rPr lang="en-US" sz="4900" dirty="0">
                <a:solidFill>
                  <a:schemeClr val="tx1"/>
                </a:solidFill>
                <a:latin typeface="Calibri" panose="020F0502020204030204" pitchFamily="34" charset="0"/>
                <a:cs typeface="Calibri" panose="020F0502020204030204" pitchFamily="34" charset="0"/>
              </a:rPr>
              <a:t>Employee Assistance Program</a:t>
            </a:r>
            <a:br>
              <a:rPr lang="en-US" dirty="0">
                <a:latin typeface="Calibri Light" panose="020F0302020204030204" pitchFamily="34" charset="0"/>
                <a:cs typeface="Calibri Light" panose="020F0302020204030204" pitchFamily="34" charset="0"/>
              </a:rPr>
            </a:br>
            <a:endParaRPr lang="en-US" sz="4000" dirty="0">
              <a:latin typeface="Calibri Light" panose="020F0302020204030204" pitchFamily="34" charset="0"/>
              <a:cs typeface="Calibri Light" panose="020F0302020204030204" pitchFamily="34" charset="0"/>
            </a:endParaRPr>
          </a:p>
        </p:txBody>
      </p:sp>
      <p:sp>
        <p:nvSpPr>
          <p:cNvPr id="3" name="Content Placeholder 2"/>
          <p:cNvSpPr>
            <a:spLocks noGrp="1"/>
          </p:cNvSpPr>
          <p:nvPr>
            <p:ph sz="half" idx="1"/>
          </p:nvPr>
        </p:nvSpPr>
        <p:spPr>
          <a:xfrm>
            <a:off x="845304" y="1126683"/>
            <a:ext cx="8886788" cy="4604633"/>
          </a:xfrm>
        </p:spPr>
        <p:txBody>
          <a:bodyPr>
            <a:noAutofit/>
          </a:bodyPr>
          <a:lstStyle/>
          <a:p>
            <a:r>
              <a:rPr lang="en-US" sz="2800" dirty="0">
                <a:latin typeface="Calibri" panose="020F0502020204030204" pitchFamily="34" charset="0"/>
                <a:cs typeface="Calibri" panose="020F0502020204030204" pitchFamily="34" charset="0"/>
              </a:rPr>
              <a:t>Full-time employees are automatically enrolled </a:t>
            </a:r>
          </a:p>
          <a:p>
            <a:r>
              <a:rPr lang="en-US" sz="2800" dirty="0">
                <a:latin typeface="Calibri" panose="020F0502020204030204" pitchFamily="34" charset="0"/>
                <a:cs typeface="Calibri" panose="020F0502020204030204" pitchFamily="34" charset="0"/>
              </a:rPr>
              <a:t>Free, confidential short-term counseling available to full-time employees &amp; household members</a:t>
            </a:r>
          </a:p>
          <a:p>
            <a:pPr marL="342900" lvl="1" indent="-342900"/>
            <a:r>
              <a:rPr lang="en-US" sz="2800" dirty="0">
                <a:latin typeface="Calibri" panose="020F0502020204030204" pitchFamily="34" charset="0"/>
                <a:cs typeface="Calibri" panose="020F0502020204030204" pitchFamily="34" charset="0"/>
              </a:rPr>
              <a:t>8 visits per service type</a:t>
            </a:r>
          </a:p>
          <a:p>
            <a:r>
              <a:rPr lang="en-US" sz="2800" dirty="0">
                <a:latin typeface="Calibri" panose="020F0502020204030204" pitchFamily="34" charset="0"/>
                <a:cs typeface="Calibri" panose="020F0502020204030204" pitchFamily="34" charset="0"/>
              </a:rPr>
              <a:t>Available 24/7: Behavioral issues, Substance abuse, Financial assistance, Legal assistance</a:t>
            </a:r>
          </a:p>
          <a:p>
            <a:r>
              <a:rPr lang="en-US" sz="2800" cap="none" dirty="0">
                <a:latin typeface="Calibri" panose="020F0502020204030204" pitchFamily="34" charset="0"/>
                <a:ea typeface="Calibri" panose="020F0502020204030204" pitchFamily="34" charset="0"/>
                <a:cs typeface="Calibri" panose="020F0502020204030204" pitchFamily="34" charset="0"/>
              </a:rPr>
              <a:t>Teen Line</a:t>
            </a:r>
          </a:p>
          <a:p>
            <a:r>
              <a:rPr lang="en-US" sz="2800" cap="none" dirty="0">
                <a:latin typeface="Calibri" panose="020F0502020204030204" pitchFamily="34" charset="0"/>
                <a:ea typeface="Calibri" panose="020F0502020204030204" pitchFamily="34" charset="0"/>
                <a:cs typeface="Calibri" panose="020F0502020204030204" pitchFamily="34" charset="0"/>
              </a:rPr>
              <a:t>Alternative Ride Reimbursement Program</a:t>
            </a:r>
          </a:p>
          <a:p>
            <a:r>
              <a:rPr lang="en-US" sz="2800" cap="none" dirty="0">
                <a:latin typeface="Calibri" panose="020F0502020204030204" pitchFamily="34" charset="0"/>
                <a:ea typeface="Calibri" panose="020F0502020204030204" pitchFamily="34" charset="0"/>
                <a:cs typeface="Calibri" panose="020F0502020204030204" pitchFamily="34" charset="0"/>
              </a:rPr>
              <a:t>Website resources include estate planning information and access to will preparation software</a:t>
            </a:r>
          </a:p>
          <a:p>
            <a:pPr lvl="1">
              <a:lnSpc>
                <a:spcPts val="2400"/>
              </a:lnSpc>
              <a:buFont typeface="Wingdings" panose="05000000000000000000" pitchFamily="2" charset="2"/>
              <a:buChar char="§"/>
            </a:pPr>
            <a:endParaRPr lang="en-US" sz="2800" cap="none" dirty="0">
              <a:latin typeface="Calibri" panose="020F0502020204030204" pitchFamily="34" charset="0"/>
              <a:ea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C1CC1918-EB8E-4E9F-9A5A-2F32883D1157}"/>
              </a:ext>
            </a:extLst>
          </p:cNvPr>
          <p:cNvPicPr>
            <a:picLocks noChangeAspect="1"/>
          </p:cNvPicPr>
          <p:nvPr/>
        </p:nvPicPr>
        <p:blipFill>
          <a:blip r:embed="rId3"/>
          <a:stretch>
            <a:fillRect/>
          </a:stretch>
        </p:blipFill>
        <p:spPr>
          <a:xfrm>
            <a:off x="0" y="6175189"/>
            <a:ext cx="1310754" cy="682811"/>
          </a:xfrm>
          <a:prstGeom prst="rect">
            <a:avLst/>
          </a:prstGeom>
        </p:spPr>
      </p:pic>
      <p:pic>
        <p:nvPicPr>
          <p:cNvPr id="4" name="Picture 2">
            <a:extLst>
              <a:ext uri="{FF2B5EF4-FFF2-40B4-BE49-F238E27FC236}">
                <a16:creationId xmlns:a16="http://schemas.microsoft.com/office/drawing/2014/main" id="{1EB7A728-EA14-A786-6CBA-A49F541E57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06239" y="6175189"/>
            <a:ext cx="1792778" cy="6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9330138"/>
      </p:ext>
    </p:extLst>
  </p:cSld>
  <p:clrMapOvr>
    <a:masterClrMapping/>
  </p:clrMapOvr>
  <mc:AlternateContent xmlns:mc="http://schemas.openxmlformats.org/markup-compatibility/2006" xmlns:p14="http://schemas.microsoft.com/office/powerpoint/2010/main">
    <mc:Choice Requires="p14">
      <p:transition spd="slow" p14:dur="2000" advTm="36310"/>
    </mc:Choice>
    <mc:Fallback xmlns="">
      <p:transition spd="slow" advTm="36310"/>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93624" y="30841"/>
            <a:ext cx="11273424" cy="1290917"/>
          </a:xfrm>
        </p:spPr>
        <p:txBody>
          <a:bodyPr>
            <a:noAutofit/>
          </a:bodyPr>
          <a:lstStyle/>
          <a:p>
            <a:pPr algn="ctr"/>
            <a:r>
              <a:rPr lang="en-US" sz="4400" cap="none" dirty="0">
                <a:solidFill>
                  <a:schemeClr val="tx1"/>
                </a:solidFill>
                <a:latin typeface="Calibri" panose="020F0502020204030204" pitchFamily="34" charset="0"/>
                <a:cs typeface="Calibri Light" panose="020F0302020204030204" pitchFamily="34" charset="0"/>
              </a:rPr>
              <a:t>“Collin Invests” Enhanced</a:t>
            </a:r>
            <a:br>
              <a:rPr lang="en-US" sz="4400" cap="none" dirty="0">
                <a:solidFill>
                  <a:schemeClr val="tx1"/>
                </a:solidFill>
                <a:latin typeface="Calibri" panose="020F0502020204030204" pitchFamily="34" charset="0"/>
                <a:cs typeface="Calibri Light" panose="020F0302020204030204" pitchFamily="34" charset="0"/>
              </a:rPr>
            </a:br>
            <a:r>
              <a:rPr lang="en-US" sz="4400" cap="none" dirty="0">
                <a:solidFill>
                  <a:schemeClr val="tx1"/>
                </a:solidFill>
                <a:latin typeface="Calibri" panose="020F0502020204030204" pitchFamily="34" charset="0"/>
                <a:cs typeface="Calibri Light" panose="020F0302020204030204" pitchFamily="34" charset="0"/>
              </a:rPr>
              <a:t>Retirement Savings Plan 403(b)</a:t>
            </a:r>
          </a:p>
        </p:txBody>
      </p:sp>
      <p:sp>
        <p:nvSpPr>
          <p:cNvPr id="7" name="Content Placeholder 6">
            <a:extLst>
              <a:ext uri="{FF2B5EF4-FFF2-40B4-BE49-F238E27FC236}">
                <a16:creationId xmlns:a16="http://schemas.microsoft.com/office/drawing/2014/main" id="{5D510666-2EEF-43F0-92AF-DDB23EBC446F}"/>
              </a:ext>
            </a:extLst>
          </p:cNvPr>
          <p:cNvSpPr>
            <a:spLocks noGrp="1"/>
          </p:cNvSpPr>
          <p:nvPr>
            <p:ph idx="1"/>
          </p:nvPr>
        </p:nvSpPr>
        <p:spPr>
          <a:xfrm>
            <a:off x="1347500" y="1513114"/>
            <a:ext cx="9496999" cy="3831771"/>
          </a:xfrm>
        </p:spPr>
        <p:txBody>
          <a:bodyPr>
            <a:noAutofit/>
          </a:bodyPr>
          <a:lstStyle/>
          <a:p>
            <a:r>
              <a:rPr lang="en-US" sz="2300" cap="none" dirty="0">
                <a:latin typeface="Calibri" panose="020F0502020204030204" pitchFamily="34" charset="0"/>
                <a:cs typeface="Calibri" panose="020F0502020204030204" pitchFamily="34" charset="0"/>
              </a:rPr>
              <a:t>Transition to TIAA: go live date TBD.</a:t>
            </a:r>
          </a:p>
          <a:p>
            <a:r>
              <a:rPr lang="en-US" sz="2300" cap="none" dirty="0">
                <a:latin typeface="Calibri" panose="020F0502020204030204" pitchFamily="34" charset="0"/>
                <a:cs typeface="Calibri" panose="020F0502020204030204" pitchFamily="34" charset="0"/>
              </a:rPr>
              <a:t>403(b) – </a:t>
            </a:r>
            <a:r>
              <a:rPr lang="en-US" sz="2300" dirty="0">
                <a:latin typeface="Calibri" panose="020F0502020204030204" pitchFamily="34" charset="0"/>
                <a:cs typeface="Calibri" panose="020F0502020204030204" pitchFamily="34" charset="0"/>
              </a:rPr>
              <a:t>Enrollment on </a:t>
            </a:r>
            <a:r>
              <a:rPr lang="en-US" sz="2300" cap="none" dirty="0">
                <a:latin typeface="Calibri" panose="020F0502020204030204" pitchFamily="34" charset="0"/>
                <a:cs typeface="Calibri" panose="020F0502020204030204" pitchFamily="34" charset="0"/>
              </a:rPr>
              <a:t>Corebridge website: https://www.corebridgefinancial.com/rs/home</a:t>
            </a:r>
          </a:p>
          <a:p>
            <a:pPr lvl="1">
              <a:buFont typeface="Wingdings" panose="05000000000000000000" pitchFamily="2" charset="2"/>
              <a:buChar char="§"/>
            </a:pPr>
            <a:r>
              <a:rPr lang="en-US" sz="2300" cap="none" dirty="0">
                <a:latin typeface="Calibri" panose="020F0502020204030204" pitchFamily="34" charset="0"/>
                <a:cs typeface="Calibri" panose="020F0502020204030204" pitchFamily="34" charset="0"/>
              </a:rPr>
              <a:t>Employer match, up to 4% of base salary (Full-Time only)</a:t>
            </a:r>
          </a:p>
          <a:p>
            <a:pPr lvl="1">
              <a:buFont typeface="Wingdings" panose="05000000000000000000" pitchFamily="2" charset="2"/>
              <a:buChar char="§"/>
            </a:pPr>
            <a:r>
              <a:rPr lang="en-US" sz="2300" cap="none" dirty="0">
                <a:latin typeface="Calibri" panose="020F0502020204030204" pitchFamily="34" charset="0"/>
                <a:cs typeface="Calibri" panose="020F0502020204030204" pitchFamily="34" charset="0"/>
              </a:rPr>
              <a:t>Must be enrolled in the 403(b) to receive the match</a:t>
            </a:r>
          </a:p>
          <a:p>
            <a:pPr lvl="1">
              <a:buFont typeface="Wingdings" panose="05000000000000000000" pitchFamily="2" charset="2"/>
              <a:buChar char="§"/>
            </a:pPr>
            <a:r>
              <a:rPr lang="en-US" sz="2300" cap="none" dirty="0">
                <a:latin typeface="Calibri" panose="020F0502020204030204" pitchFamily="34" charset="0"/>
                <a:cs typeface="Calibri" panose="020F0502020204030204" pitchFamily="34" charset="0"/>
              </a:rPr>
              <a:t>3-year vesting period</a:t>
            </a:r>
          </a:p>
          <a:p>
            <a:pPr lvl="1">
              <a:buFont typeface="Wingdings" panose="05000000000000000000" pitchFamily="2" charset="2"/>
              <a:buChar char="§"/>
            </a:pPr>
            <a:r>
              <a:rPr lang="en-US" sz="2300" cap="none" dirty="0">
                <a:latin typeface="Calibri" panose="020F0502020204030204" pitchFamily="34" charset="0"/>
                <a:cs typeface="Calibri" panose="020F0502020204030204" pitchFamily="34" charset="0"/>
              </a:rPr>
              <a:t>Part-Time are eligible to contribute, no employer match </a:t>
            </a:r>
          </a:p>
          <a:p>
            <a:r>
              <a:rPr lang="en-US" sz="2300" cap="none" dirty="0">
                <a:latin typeface="Calibri" panose="020F0502020204030204" pitchFamily="34" charset="0"/>
                <a:cs typeface="Calibri" panose="020F0502020204030204" pitchFamily="34" charset="0"/>
              </a:rPr>
              <a:t>457 – Enrollment on Texa$aver website: https://texasaver.empower-retirement.com</a:t>
            </a:r>
          </a:p>
          <a:p>
            <a:pPr lvl="1">
              <a:buFont typeface="Wingdings" panose="05000000000000000000" pitchFamily="2" charset="2"/>
              <a:buChar char="§"/>
            </a:pPr>
            <a:r>
              <a:rPr lang="en-US" sz="2300" cap="none" dirty="0">
                <a:latin typeface="Calibri" panose="020F0502020204030204" pitchFamily="34" charset="0"/>
                <a:cs typeface="Calibri" panose="020F0502020204030204" pitchFamily="34" charset="0"/>
              </a:rPr>
              <a:t>ROTH opportunities available through Texa$aver</a:t>
            </a:r>
          </a:p>
          <a:p>
            <a:pPr marL="457200" lvl="1" indent="0">
              <a:buNone/>
            </a:pPr>
            <a:endParaRPr lang="en-US" sz="2600" dirty="0">
              <a:latin typeface="Calibri" panose="020F0502020204030204" pitchFamily="34" charset="0"/>
              <a:cs typeface="Calibri" panose="020F0502020204030204" pitchFamily="34" charset="0"/>
            </a:endParaRPr>
          </a:p>
          <a:p>
            <a:pPr lvl="1">
              <a:buFont typeface="Wingdings" panose="05000000000000000000" pitchFamily="2" charset="2"/>
              <a:buChar char="§"/>
            </a:pPr>
            <a:endParaRPr lang="en-US" sz="2600" cap="none" dirty="0">
              <a:latin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0361D52C-DE84-45BC-9D83-DE84E6433A54}"/>
              </a:ext>
            </a:extLst>
          </p:cNvPr>
          <p:cNvPicPr>
            <a:picLocks noChangeAspect="1"/>
          </p:cNvPicPr>
          <p:nvPr/>
        </p:nvPicPr>
        <p:blipFill>
          <a:blip r:embed="rId3"/>
          <a:stretch>
            <a:fillRect/>
          </a:stretch>
        </p:blipFill>
        <p:spPr>
          <a:xfrm>
            <a:off x="0" y="6175189"/>
            <a:ext cx="1310754" cy="682811"/>
          </a:xfrm>
          <a:prstGeom prst="rect">
            <a:avLst/>
          </a:prstGeom>
        </p:spPr>
      </p:pic>
      <p:pic>
        <p:nvPicPr>
          <p:cNvPr id="10" name="Picture 9">
            <a:extLst>
              <a:ext uri="{FF2B5EF4-FFF2-40B4-BE49-F238E27FC236}">
                <a16:creationId xmlns:a16="http://schemas.microsoft.com/office/drawing/2014/main" id="{CE3F5AB0-045A-44EA-A0B8-79E5AF362CE5}"/>
              </a:ext>
            </a:extLst>
          </p:cNvPr>
          <p:cNvPicPr>
            <a:picLocks noChangeAspect="1"/>
          </p:cNvPicPr>
          <p:nvPr/>
        </p:nvPicPr>
        <p:blipFill>
          <a:blip r:embed="rId4"/>
          <a:stretch>
            <a:fillRect/>
          </a:stretch>
        </p:blipFill>
        <p:spPr>
          <a:xfrm>
            <a:off x="5949863" y="6146175"/>
            <a:ext cx="2113218" cy="594038"/>
          </a:xfrm>
          <a:prstGeom prst="rect">
            <a:avLst/>
          </a:prstGeom>
        </p:spPr>
      </p:pic>
      <p:pic>
        <p:nvPicPr>
          <p:cNvPr id="11" name="Picture 10">
            <a:extLst>
              <a:ext uri="{FF2B5EF4-FFF2-40B4-BE49-F238E27FC236}">
                <a16:creationId xmlns:a16="http://schemas.microsoft.com/office/drawing/2014/main" id="{5A7FDA10-FAE8-C48A-75C1-FD81E8475EA5}"/>
              </a:ext>
            </a:extLst>
          </p:cNvPr>
          <p:cNvPicPr>
            <a:picLocks noChangeAspect="1"/>
          </p:cNvPicPr>
          <p:nvPr/>
        </p:nvPicPr>
        <p:blipFill rotWithShape="1">
          <a:blip r:embed="rId5"/>
          <a:srcRect t="9103" b="10306"/>
          <a:stretch/>
        </p:blipFill>
        <p:spPr>
          <a:xfrm>
            <a:off x="2844566" y="5985030"/>
            <a:ext cx="2113218" cy="755183"/>
          </a:xfrm>
          <a:prstGeom prst="rect">
            <a:avLst/>
          </a:prstGeom>
        </p:spPr>
      </p:pic>
    </p:spTree>
    <p:extLst>
      <p:ext uri="{BB962C8B-B14F-4D97-AF65-F5344CB8AC3E}">
        <p14:creationId xmlns:p14="http://schemas.microsoft.com/office/powerpoint/2010/main" val="233332009"/>
      </p:ext>
    </p:extLst>
  </p:cSld>
  <p:clrMapOvr>
    <a:masterClrMapping/>
  </p:clrMapOvr>
  <mc:AlternateContent xmlns:mc="http://schemas.openxmlformats.org/markup-compatibility/2006" xmlns:p14="http://schemas.microsoft.com/office/powerpoint/2010/main">
    <mc:Choice Requires="p14">
      <p:transition spd="slow" p14:dur="2000" advTm="38907"/>
    </mc:Choice>
    <mc:Fallback xmlns="">
      <p:transition spd="slow" advTm="38907"/>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4897" y="313956"/>
            <a:ext cx="6186217" cy="763730"/>
          </a:xfrm>
        </p:spPr>
        <p:txBody>
          <a:bodyPr>
            <a:normAutofit/>
          </a:bodyPr>
          <a:lstStyle/>
          <a:p>
            <a:r>
              <a:rPr lang="en-US" sz="4400" dirty="0">
                <a:solidFill>
                  <a:schemeClr val="tx1"/>
                </a:solidFill>
                <a:latin typeface="Calibri" panose="020F0502020204030204" pitchFamily="34" charset="0"/>
                <a:cs typeface="Calibri" panose="020F0502020204030204" pitchFamily="34" charset="0"/>
              </a:rPr>
              <a:t>How Do I Make Changes?</a:t>
            </a:r>
            <a:endParaRPr lang="en-US" dirty="0">
              <a:solidFill>
                <a:schemeClr val="tx1"/>
              </a:solidFill>
              <a:latin typeface="Calibri Light" panose="020F0302020204030204" pitchFamily="34" charset="0"/>
              <a:cs typeface="Calibri Light" panose="020F0302020204030204" pitchFamily="34" charset="0"/>
            </a:endParaRPr>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499" y="6177353"/>
            <a:ext cx="1312326" cy="680647"/>
          </a:xfrm>
          <a:prstGeom prst="rect">
            <a:avLst/>
          </a:prstGeom>
        </p:spPr>
      </p:pic>
      <p:pic>
        <p:nvPicPr>
          <p:cNvPr id="9" name="Picture 8">
            <a:extLst>
              <a:ext uri="{FF2B5EF4-FFF2-40B4-BE49-F238E27FC236}">
                <a16:creationId xmlns:a16="http://schemas.microsoft.com/office/drawing/2014/main" id="{FB963853-962F-60D0-D9E0-64C36FA36482}"/>
              </a:ext>
            </a:extLst>
          </p:cNvPr>
          <p:cNvPicPr>
            <a:picLocks noChangeAspect="1"/>
          </p:cNvPicPr>
          <p:nvPr/>
        </p:nvPicPr>
        <p:blipFill>
          <a:blip r:embed="rId5"/>
          <a:stretch>
            <a:fillRect/>
          </a:stretch>
        </p:blipFill>
        <p:spPr>
          <a:xfrm>
            <a:off x="10181968" y="4910492"/>
            <a:ext cx="1896505" cy="1861009"/>
          </a:xfrm>
          <a:prstGeom prst="rect">
            <a:avLst/>
          </a:prstGeom>
        </p:spPr>
      </p:pic>
      <p:pic>
        <p:nvPicPr>
          <p:cNvPr id="5" name="Picture 4">
            <a:extLst>
              <a:ext uri="{FF2B5EF4-FFF2-40B4-BE49-F238E27FC236}">
                <a16:creationId xmlns:a16="http://schemas.microsoft.com/office/drawing/2014/main" id="{1836F4BC-19C2-F1F6-5E4E-270E6D42F22C}"/>
              </a:ext>
            </a:extLst>
          </p:cNvPr>
          <p:cNvPicPr>
            <a:picLocks noChangeAspect="1"/>
          </p:cNvPicPr>
          <p:nvPr/>
        </p:nvPicPr>
        <p:blipFill>
          <a:blip r:embed="rId6"/>
          <a:stretch>
            <a:fillRect/>
          </a:stretch>
        </p:blipFill>
        <p:spPr>
          <a:xfrm>
            <a:off x="1657817" y="1077686"/>
            <a:ext cx="7469162" cy="5220382"/>
          </a:xfrm>
          <a:prstGeom prst="rect">
            <a:avLst/>
          </a:prstGeom>
        </p:spPr>
      </p:pic>
    </p:spTree>
    <p:custDataLst>
      <p:tags r:id="rId1"/>
    </p:custDataLst>
    <p:extLst>
      <p:ext uri="{BB962C8B-B14F-4D97-AF65-F5344CB8AC3E}">
        <p14:creationId xmlns:p14="http://schemas.microsoft.com/office/powerpoint/2010/main" val="641020316"/>
      </p:ext>
    </p:extLst>
  </p:cSld>
  <p:clrMapOvr>
    <a:masterClrMapping/>
  </p:clrMapOvr>
  <mc:AlternateContent xmlns:mc="http://schemas.openxmlformats.org/markup-compatibility/2006" xmlns:p14="http://schemas.microsoft.com/office/powerpoint/2010/main">
    <mc:Choice Requires="p14">
      <p:transition spd="slow" p14:dur="2000" advTm="216053"/>
    </mc:Choice>
    <mc:Fallback xmlns="">
      <p:transition spd="slow" advTm="216053"/>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19D68906-D980-4B66-A18A-61429F2B18B0}"/>
              </a:ext>
            </a:extLst>
          </p:cNvPr>
          <p:cNvSpPr txBox="1"/>
          <p:nvPr/>
        </p:nvSpPr>
        <p:spPr>
          <a:xfrm>
            <a:off x="0" y="207296"/>
            <a:ext cx="11255829" cy="769441"/>
          </a:xfrm>
          <a:prstGeom prst="rect">
            <a:avLst/>
          </a:prstGeom>
          <a:noFill/>
        </p:spPr>
        <p:txBody>
          <a:bodyPr wrap="square" rtlCol="0">
            <a:spAutoFit/>
          </a:bodyPr>
          <a:lstStyle/>
          <a:p>
            <a:pPr algn="ctr"/>
            <a:r>
              <a:rPr lang="en-US" sz="4400" dirty="0">
                <a:latin typeface="Calibri" panose="020F0502020204030204" pitchFamily="34" charset="0"/>
                <a:cs typeface="Calibri" panose="020F0502020204030204" pitchFamily="34" charset="0"/>
              </a:rPr>
              <a:t>Questions?</a:t>
            </a:r>
          </a:p>
        </p:txBody>
      </p:sp>
      <p:sp>
        <p:nvSpPr>
          <p:cNvPr id="14" name="TextBox 13">
            <a:extLst>
              <a:ext uri="{FF2B5EF4-FFF2-40B4-BE49-F238E27FC236}">
                <a16:creationId xmlns:a16="http://schemas.microsoft.com/office/drawing/2014/main" id="{75913C69-C3D0-DCE6-D538-4224255703CA}"/>
              </a:ext>
            </a:extLst>
          </p:cNvPr>
          <p:cNvSpPr txBox="1"/>
          <p:nvPr/>
        </p:nvSpPr>
        <p:spPr>
          <a:xfrm>
            <a:off x="4225652" y="1643896"/>
            <a:ext cx="4178130" cy="3570208"/>
          </a:xfrm>
          <a:prstGeom prst="rect">
            <a:avLst/>
          </a:prstGeom>
          <a:noFill/>
        </p:spPr>
        <p:txBody>
          <a:bodyPr wrap="square" rtlCol="0">
            <a:spAutoFit/>
          </a:bodyPr>
          <a:lstStyle/>
          <a:p>
            <a:r>
              <a:rPr lang="en-US" sz="2800" dirty="0">
                <a:latin typeface="Calibri" panose="020F0502020204030204" pitchFamily="34" charset="0"/>
                <a:ea typeface="Calibri" panose="020F0502020204030204" pitchFamily="34" charset="0"/>
                <a:cs typeface="Calibri" panose="020F0502020204030204" pitchFamily="34" charset="0"/>
              </a:rPr>
              <a:t>Please contact us:</a:t>
            </a:r>
          </a:p>
          <a:p>
            <a:endParaRPr lang="en-US" sz="3600" dirty="0">
              <a:latin typeface="Calibri" panose="020F0502020204030204" pitchFamily="34" charset="0"/>
              <a:ea typeface="Calibri" panose="020F0502020204030204" pitchFamily="34" charset="0"/>
              <a:cs typeface="Calibri" panose="020F0502020204030204" pitchFamily="34" charset="0"/>
            </a:endParaRPr>
          </a:p>
          <a:p>
            <a:r>
              <a:rPr lang="en-US" sz="2800" dirty="0">
                <a:latin typeface="Calibri" panose="020F0502020204030204" pitchFamily="34" charset="0"/>
                <a:ea typeface="Calibri" panose="020F0502020204030204" pitchFamily="34" charset="0"/>
                <a:cs typeface="Calibri" panose="020F0502020204030204" pitchFamily="34" charset="0"/>
              </a:rPr>
              <a:t>(972) 599 – 3152 </a:t>
            </a:r>
          </a:p>
          <a:p>
            <a:endParaRPr lang="en-US" sz="3600" dirty="0">
              <a:latin typeface="Calibri" panose="020F0502020204030204" pitchFamily="34" charset="0"/>
              <a:ea typeface="Calibri" panose="020F0502020204030204" pitchFamily="34" charset="0"/>
              <a:cs typeface="Calibri" panose="020F0502020204030204" pitchFamily="34" charset="0"/>
            </a:endParaRPr>
          </a:p>
          <a:p>
            <a:r>
              <a:rPr lang="en-US" sz="2800" dirty="0">
                <a:latin typeface="Calibri" panose="020F0502020204030204" pitchFamily="34" charset="0"/>
                <a:ea typeface="Calibri" panose="020F0502020204030204" pitchFamily="34" charset="0"/>
                <a:cs typeface="Calibri" panose="020F0502020204030204" pitchFamily="34" charset="0"/>
                <a:hlinkClick r:id="rId3"/>
              </a:rPr>
              <a:t>benefits@collin.edu</a:t>
            </a:r>
            <a:endParaRPr lang="en-US" sz="2800" dirty="0">
              <a:latin typeface="Calibri" panose="020F0502020204030204" pitchFamily="34" charset="0"/>
              <a:ea typeface="Calibri" panose="020F0502020204030204" pitchFamily="34" charset="0"/>
              <a:cs typeface="Calibri" panose="020F0502020204030204" pitchFamily="34" charset="0"/>
            </a:endParaRPr>
          </a:p>
          <a:p>
            <a:endParaRPr lang="en-US" sz="1100" dirty="0">
              <a:latin typeface="Calibri" panose="020F0502020204030204" pitchFamily="34" charset="0"/>
              <a:ea typeface="Calibri" panose="020F0502020204030204" pitchFamily="34" charset="0"/>
              <a:cs typeface="Calibri" panose="020F0502020204030204" pitchFamily="34" charset="0"/>
            </a:endParaRPr>
          </a:p>
          <a:p>
            <a:r>
              <a:rPr lang="en-US" sz="2800" dirty="0">
                <a:latin typeface="Calibri" panose="020F0502020204030204" pitchFamily="34" charset="0"/>
                <a:ea typeface="Calibri" panose="020F0502020204030204" pitchFamily="34" charset="0"/>
                <a:cs typeface="Calibri" panose="020F0502020204030204" pitchFamily="34" charset="0"/>
              </a:rPr>
              <a:t>    </a:t>
            </a:r>
          </a:p>
          <a:p>
            <a:r>
              <a:rPr lang="en-US" sz="2800" dirty="0">
                <a:latin typeface="Calibri" panose="020F0502020204030204" pitchFamily="34" charset="0"/>
                <a:ea typeface="Calibri" panose="020F0502020204030204" pitchFamily="34" charset="0"/>
                <a:cs typeface="Calibri" panose="020F0502020204030204" pitchFamily="34" charset="0"/>
              </a:rPr>
              <a:t>CHEC, 3</a:t>
            </a:r>
            <a:r>
              <a:rPr lang="en-US" sz="2800" baseline="30000" dirty="0">
                <a:latin typeface="Calibri" panose="020F0502020204030204" pitchFamily="34" charset="0"/>
                <a:ea typeface="Calibri" panose="020F0502020204030204" pitchFamily="34" charset="0"/>
                <a:cs typeface="Calibri" panose="020F0502020204030204" pitchFamily="34" charset="0"/>
              </a:rPr>
              <a:t>rd. </a:t>
            </a:r>
            <a:r>
              <a:rPr lang="en-US" sz="2800" dirty="0">
                <a:latin typeface="Calibri" panose="020F0502020204030204" pitchFamily="34" charset="0"/>
                <a:ea typeface="Calibri" panose="020F0502020204030204" pitchFamily="34" charset="0"/>
                <a:cs typeface="Calibri" panose="020F0502020204030204" pitchFamily="34" charset="0"/>
              </a:rPr>
              <a:t>Floor – HR Office</a:t>
            </a:r>
          </a:p>
        </p:txBody>
      </p:sp>
      <p:pic>
        <p:nvPicPr>
          <p:cNvPr id="15" name="Graphic 14" descr="Telephone with solid fill">
            <a:extLst>
              <a:ext uri="{FF2B5EF4-FFF2-40B4-BE49-F238E27FC236}">
                <a16:creationId xmlns:a16="http://schemas.microsoft.com/office/drawing/2014/main" id="{2D02DCFF-3766-CEA7-98EC-C0A34098E72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618030" y="2605935"/>
            <a:ext cx="607621" cy="607621"/>
          </a:xfrm>
          <a:prstGeom prst="rect">
            <a:avLst/>
          </a:prstGeom>
        </p:spPr>
      </p:pic>
      <p:pic>
        <p:nvPicPr>
          <p:cNvPr id="16" name="Graphic 15" descr="Open envelope with solid fill">
            <a:extLst>
              <a:ext uri="{FF2B5EF4-FFF2-40B4-BE49-F238E27FC236}">
                <a16:creationId xmlns:a16="http://schemas.microsoft.com/office/drawing/2014/main" id="{698BBA55-7E73-6325-45C3-0A56D652164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689281" y="3567837"/>
            <a:ext cx="498470" cy="498470"/>
          </a:xfrm>
          <a:prstGeom prst="rect">
            <a:avLst/>
          </a:prstGeom>
        </p:spPr>
      </p:pic>
      <p:pic>
        <p:nvPicPr>
          <p:cNvPr id="17" name="Graphic 16" descr="User with solid fill">
            <a:extLst>
              <a:ext uri="{FF2B5EF4-FFF2-40B4-BE49-F238E27FC236}">
                <a16:creationId xmlns:a16="http://schemas.microsoft.com/office/drawing/2014/main" id="{48B057E0-38C6-FCC2-E197-05D5CD649BC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619514" y="4538194"/>
            <a:ext cx="607621" cy="607621"/>
          </a:xfrm>
          <a:prstGeom prst="rect">
            <a:avLst/>
          </a:prstGeom>
        </p:spPr>
      </p:pic>
      <p:pic>
        <p:nvPicPr>
          <p:cNvPr id="2" name="Picture 1">
            <a:extLst>
              <a:ext uri="{FF2B5EF4-FFF2-40B4-BE49-F238E27FC236}">
                <a16:creationId xmlns:a16="http://schemas.microsoft.com/office/drawing/2014/main" id="{45336B23-773B-C104-8AA7-D913EDE827B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0" y="6177353"/>
            <a:ext cx="1312326" cy="680647"/>
          </a:xfrm>
          <a:prstGeom prst="rect">
            <a:avLst/>
          </a:prstGeom>
        </p:spPr>
      </p:pic>
    </p:spTree>
    <p:extLst>
      <p:ext uri="{BB962C8B-B14F-4D97-AF65-F5344CB8AC3E}">
        <p14:creationId xmlns:p14="http://schemas.microsoft.com/office/powerpoint/2010/main" val="227301404"/>
      </p:ext>
    </p:extLst>
  </p:cSld>
  <p:clrMapOvr>
    <a:masterClrMapping/>
  </p:clrMapOvr>
  <mc:AlternateContent xmlns:mc="http://schemas.openxmlformats.org/markup-compatibility/2006" xmlns:p14="http://schemas.microsoft.com/office/powerpoint/2010/main">
    <mc:Choice Requires="p14">
      <p:transition spd="slow" p14:dur="2000" advTm="18928"/>
    </mc:Choice>
    <mc:Fallback xmlns="">
      <p:transition spd="slow" advTm="18928"/>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12058" y="665256"/>
            <a:ext cx="2675899" cy="782782"/>
          </a:xfrm>
        </p:spPr>
        <p:txBody>
          <a:bodyPr>
            <a:normAutofit/>
          </a:bodyPr>
          <a:lstStyle/>
          <a:p>
            <a:r>
              <a:rPr lang="en-US" sz="4400" dirty="0">
                <a:solidFill>
                  <a:schemeClr val="tx1"/>
                </a:solidFill>
                <a:latin typeface="Calibri" panose="020F0502020204030204" pitchFamily="34" charset="0"/>
                <a:cs typeface="Calibri" panose="020F0502020204030204" pitchFamily="34" charset="0"/>
              </a:rPr>
              <a:t>Highlights</a:t>
            </a:r>
            <a:endParaRPr lang="en-US" sz="4400" cap="none"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159926" y="2065203"/>
            <a:ext cx="8534400" cy="3494985"/>
          </a:xfrm>
        </p:spPr>
        <p:txBody>
          <a:bodyPr>
            <a:noAutofit/>
          </a:bodyPr>
          <a:lstStyle/>
          <a:p>
            <a:pPr lvl="1"/>
            <a:r>
              <a:rPr lang="en-US" sz="2800" dirty="0">
                <a:latin typeface="Calibri" panose="020F0502020204030204" pitchFamily="34" charset="0"/>
                <a:cs typeface="Calibri" panose="020F0502020204030204" pitchFamily="34" charset="0"/>
              </a:rPr>
              <a:t>Some plans will have a rate change the upcoming Fiscal Year.</a:t>
            </a:r>
          </a:p>
          <a:p>
            <a:pPr lvl="1"/>
            <a:r>
              <a:rPr lang="en-US" sz="2800" dirty="0">
                <a:latin typeface="Calibri" panose="020F0502020204030204" pitchFamily="34" charset="0"/>
                <a:cs typeface="Calibri" panose="020F0502020204030204" pitchFamily="34" charset="0"/>
              </a:rPr>
              <a:t>All ERS insurance carriers will remain the same.</a:t>
            </a:r>
          </a:p>
          <a:p>
            <a:pPr lvl="1"/>
            <a:r>
              <a:rPr lang="en-US" sz="2800" dirty="0">
                <a:latin typeface="Calibri" panose="020F0502020204030204" pitchFamily="34" charset="0"/>
                <a:cs typeface="Calibri" panose="020F0502020204030204" pitchFamily="34" charset="0"/>
              </a:rPr>
              <a:t>All insurance changes will be made on the ERS website: ers.texas.gov</a:t>
            </a:r>
          </a:p>
          <a:p>
            <a:pPr lvl="1"/>
            <a:r>
              <a:rPr lang="en-US" sz="2800" cap="none" dirty="0">
                <a:latin typeface="Calibri" panose="020F0502020204030204" pitchFamily="34" charset="0"/>
                <a:cs typeface="Calibri" panose="020F0502020204030204" pitchFamily="34" charset="0"/>
              </a:rPr>
              <a:t>Changes to medical out-of-pocket maximums</a:t>
            </a:r>
          </a:p>
          <a:p>
            <a:pPr lvl="1"/>
            <a:r>
              <a:rPr lang="en-US" sz="2800" cap="none" dirty="0">
                <a:latin typeface="Calibri" panose="020F0502020204030204" pitchFamily="34" charset="0"/>
                <a:cs typeface="Calibri" panose="020F0502020204030204" pitchFamily="34" charset="0"/>
              </a:rPr>
              <a:t>FSA/HSA maximums, carryover increasing</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7353"/>
            <a:ext cx="1312326" cy="680647"/>
          </a:xfrm>
          <a:prstGeom prst="rect">
            <a:avLst/>
          </a:prstGeom>
        </p:spPr>
      </p:pic>
    </p:spTree>
    <p:extLst>
      <p:ext uri="{BB962C8B-B14F-4D97-AF65-F5344CB8AC3E}">
        <p14:creationId xmlns:p14="http://schemas.microsoft.com/office/powerpoint/2010/main" val="1469219164"/>
      </p:ext>
    </p:extLst>
  </p:cSld>
  <p:clrMapOvr>
    <a:masterClrMapping/>
  </p:clrMapOvr>
  <mc:AlternateContent xmlns:mc="http://schemas.openxmlformats.org/markup-compatibility/2006" xmlns:p14="http://schemas.microsoft.com/office/powerpoint/2010/main">
    <mc:Choice Requires="p14">
      <p:transition spd="slow" p14:dur="2000" advTm="79448"/>
    </mc:Choice>
    <mc:Fallback xmlns="">
      <p:transition spd="slow" advTm="79448"/>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2809996" y="664328"/>
            <a:ext cx="4768770" cy="1351344"/>
          </a:xfrm>
        </p:spPr>
        <p:txBody>
          <a:bodyPr>
            <a:normAutofit/>
          </a:bodyPr>
          <a:lstStyle/>
          <a:p>
            <a:r>
              <a:rPr lang="en-US" sz="4400" dirty="0">
                <a:solidFill>
                  <a:schemeClr val="tx1"/>
                </a:solidFill>
                <a:latin typeface="Calibri" panose="020F0502020204030204" pitchFamily="34" charset="0"/>
                <a:cs typeface="Calibri" panose="020F0502020204030204" pitchFamily="34" charset="0"/>
              </a:rPr>
              <a:t>Summer Enrollment </a:t>
            </a:r>
          </a:p>
        </p:txBody>
      </p:sp>
      <p:sp>
        <p:nvSpPr>
          <p:cNvPr id="4" name="Content Placeholder 3"/>
          <p:cNvSpPr>
            <a:spLocks noGrp="1"/>
          </p:cNvSpPr>
          <p:nvPr>
            <p:ph idx="1"/>
          </p:nvPr>
        </p:nvSpPr>
        <p:spPr>
          <a:xfrm>
            <a:off x="889000" y="2015672"/>
            <a:ext cx="9220200" cy="3746954"/>
          </a:xfrm>
        </p:spPr>
        <p:txBody>
          <a:bodyPr>
            <a:noAutofit/>
          </a:bodyPr>
          <a:lstStyle/>
          <a:p>
            <a:pPr lvl="1">
              <a:lnSpc>
                <a:spcPct val="110000"/>
              </a:lnSpc>
            </a:pPr>
            <a:r>
              <a:rPr lang="en-US" sz="2800" b="1" cap="none" dirty="0">
                <a:latin typeface="Calibri" panose="020F0502020204030204" pitchFamily="34" charset="0"/>
                <a:cs typeface="Calibri" panose="020F0502020204030204" pitchFamily="34" charset="0"/>
              </a:rPr>
              <a:t>Monday, July </a:t>
            </a:r>
            <a:r>
              <a:rPr lang="en-US" sz="2800" b="1" dirty="0">
                <a:latin typeface="Calibri" panose="020F0502020204030204" pitchFamily="34" charset="0"/>
                <a:cs typeface="Calibri" panose="020F0502020204030204" pitchFamily="34" charset="0"/>
              </a:rPr>
              <a:t>7th</a:t>
            </a:r>
            <a:r>
              <a:rPr lang="en-US" sz="2800" b="1" cap="none" dirty="0">
                <a:latin typeface="Calibri" panose="020F0502020204030204" pitchFamily="34" charset="0"/>
                <a:cs typeface="Calibri" panose="020F0502020204030204" pitchFamily="34" charset="0"/>
              </a:rPr>
              <a:t>  –  Friday, July </a:t>
            </a:r>
            <a:r>
              <a:rPr lang="en-US" sz="2800" b="1" dirty="0">
                <a:latin typeface="Calibri" panose="020F0502020204030204" pitchFamily="34" charset="0"/>
                <a:cs typeface="Calibri" panose="020F0502020204030204" pitchFamily="34" charset="0"/>
              </a:rPr>
              <a:t>18</a:t>
            </a:r>
            <a:r>
              <a:rPr lang="en-US" sz="2800" b="1" cap="none" dirty="0">
                <a:latin typeface="Calibri" panose="020F0502020204030204" pitchFamily="34" charset="0"/>
                <a:cs typeface="Calibri" panose="020F0502020204030204" pitchFamily="34" charset="0"/>
              </a:rPr>
              <a:t>th  </a:t>
            </a:r>
          </a:p>
          <a:p>
            <a:pPr lvl="1">
              <a:lnSpc>
                <a:spcPct val="110000"/>
              </a:lnSpc>
            </a:pPr>
            <a:r>
              <a:rPr lang="en-US" sz="2800" dirty="0">
                <a:latin typeface="Calibri" panose="020F0502020204030204" pitchFamily="34" charset="0"/>
                <a:cs typeface="Calibri" panose="020F0502020204030204" pitchFamily="34" charset="0"/>
              </a:rPr>
              <a:t>Personal Benefits Enrollment Statement (PBES) will be received in the mail from ERS (mailing began 6/23).</a:t>
            </a:r>
          </a:p>
          <a:p>
            <a:pPr lvl="1">
              <a:lnSpc>
                <a:spcPct val="110000"/>
              </a:lnSpc>
            </a:pPr>
            <a:r>
              <a:rPr lang="en-US" sz="2800" dirty="0">
                <a:latin typeface="Calibri" panose="020F0502020204030204" pitchFamily="34" charset="0"/>
                <a:cs typeface="Calibri" panose="020F0502020204030204" pitchFamily="34" charset="0"/>
              </a:rPr>
              <a:t>After changes are made, email confirmations w</a:t>
            </a:r>
            <a:r>
              <a:rPr lang="en-US" sz="2800" cap="none" dirty="0">
                <a:latin typeface="Calibri" panose="020F0502020204030204" pitchFamily="34" charset="0"/>
                <a:cs typeface="Calibri" panose="020F0502020204030204" pitchFamily="34" charset="0"/>
              </a:rPr>
              <a:t>ill be sent to the email address on file with ERS.</a:t>
            </a:r>
          </a:p>
          <a:p>
            <a:pPr lvl="1">
              <a:lnSpc>
                <a:spcPct val="110000"/>
              </a:lnSpc>
            </a:pPr>
            <a:r>
              <a:rPr lang="en-US" sz="2800" cap="none" dirty="0">
                <a:latin typeface="Calibri" panose="020F0502020204030204" pitchFamily="34" charset="0"/>
                <a:cs typeface="Calibri" panose="020F0502020204030204" pitchFamily="34" charset="0"/>
              </a:rPr>
              <a:t>If you do not receive an email confirmation, your elections were not processed.  Please try again.</a:t>
            </a:r>
          </a:p>
        </p:txBody>
      </p:sp>
      <p:pic>
        <p:nvPicPr>
          <p:cNvPr id="5" name="Picture 4" descr="A blue and white sign&#10;&#10;Description automatically generated with low confidence"/>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177353"/>
            <a:ext cx="1312326" cy="680647"/>
          </a:xfrm>
          <a:prstGeom prst="rect">
            <a:avLst/>
          </a:prstGeom>
        </p:spPr>
      </p:pic>
      <p:pic>
        <p:nvPicPr>
          <p:cNvPr id="6" name="Picture 5">
            <a:extLst>
              <a:ext uri="{FF2B5EF4-FFF2-40B4-BE49-F238E27FC236}">
                <a16:creationId xmlns:a16="http://schemas.microsoft.com/office/drawing/2014/main" id="{432C0A09-E097-B314-C114-87F31182DED2}"/>
              </a:ext>
            </a:extLst>
          </p:cNvPr>
          <p:cNvPicPr>
            <a:picLocks noChangeAspect="1"/>
          </p:cNvPicPr>
          <p:nvPr/>
        </p:nvPicPr>
        <p:blipFill>
          <a:blip r:embed="rId5"/>
          <a:stretch>
            <a:fillRect/>
          </a:stretch>
        </p:blipFill>
        <p:spPr>
          <a:xfrm>
            <a:off x="5054171" y="5963060"/>
            <a:ext cx="1185991" cy="814620"/>
          </a:xfrm>
          <a:prstGeom prst="rect">
            <a:avLst/>
          </a:prstGeom>
        </p:spPr>
      </p:pic>
    </p:spTree>
    <p:custDataLst>
      <p:tags r:id="rId1"/>
    </p:custDataLst>
    <p:extLst>
      <p:ext uri="{BB962C8B-B14F-4D97-AF65-F5344CB8AC3E}">
        <p14:creationId xmlns:p14="http://schemas.microsoft.com/office/powerpoint/2010/main" val="2382191407"/>
      </p:ext>
    </p:extLst>
  </p:cSld>
  <p:clrMapOvr>
    <a:masterClrMapping/>
  </p:clrMapOvr>
  <mc:AlternateContent xmlns:mc="http://schemas.openxmlformats.org/markup-compatibility/2006" xmlns:p14="http://schemas.microsoft.com/office/powerpoint/2010/main">
    <mc:Choice Requires="p14">
      <p:transition spd="slow" p14:dur="2000" advTm="74761"/>
    </mc:Choice>
    <mc:Fallback xmlns="">
      <p:transition spd="slow" advTm="74761"/>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01A2C31-7CD4-59AC-729A-69E5EC9CEAE6}"/>
              </a:ext>
            </a:extLst>
          </p:cNvPr>
          <p:cNvPicPr>
            <a:picLocks noChangeAspect="1"/>
          </p:cNvPicPr>
          <p:nvPr/>
        </p:nvPicPr>
        <p:blipFill>
          <a:blip r:embed="rId3"/>
          <a:stretch>
            <a:fillRect/>
          </a:stretch>
        </p:blipFill>
        <p:spPr>
          <a:xfrm>
            <a:off x="1011451" y="1151965"/>
            <a:ext cx="8853728" cy="4805272"/>
          </a:xfrm>
          <a:prstGeom prst="rect">
            <a:avLst/>
          </a:prstGeom>
        </p:spPr>
      </p:pic>
      <p:sp>
        <p:nvSpPr>
          <p:cNvPr id="2" name="Title 1"/>
          <p:cNvSpPr>
            <a:spLocks noGrp="1"/>
          </p:cNvSpPr>
          <p:nvPr>
            <p:ph type="title"/>
          </p:nvPr>
        </p:nvSpPr>
        <p:spPr>
          <a:xfrm>
            <a:off x="2278779" y="0"/>
            <a:ext cx="5715000" cy="1151965"/>
          </a:xfrm>
        </p:spPr>
        <p:txBody>
          <a:bodyPr vert="horz" lIns="91440" tIns="45720" rIns="91440" bIns="45720" rtlCol="0" anchor="ctr">
            <a:noAutofit/>
          </a:bodyPr>
          <a:lstStyle/>
          <a:p>
            <a:pPr algn="ctr"/>
            <a:r>
              <a:rPr lang="en-US" sz="4400" b="1" u="sng" cap="none" dirty="0">
                <a:solidFill>
                  <a:schemeClr val="tx1"/>
                </a:solidFill>
                <a:latin typeface="Calibri" panose="020F0502020204030204" pitchFamily="34" charset="0"/>
                <a:cs typeface="Calibri" panose="020F0502020204030204" pitchFamily="34" charset="0"/>
              </a:rPr>
              <a:t>ERS Webinars</a:t>
            </a:r>
            <a:br>
              <a:rPr lang="en-US" sz="4400" b="1" cap="none" dirty="0">
                <a:solidFill>
                  <a:schemeClr val="tx1"/>
                </a:solidFill>
                <a:latin typeface="Calibri" panose="020F0502020204030204" pitchFamily="34" charset="0"/>
                <a:cs typeface="Calibri" panose="020F0502020204030204" pitchFamily="34" charset="0"/>
              </a:rPr>
            </a:br>
            <a:r>
              <a:rPr lang="en-US" sz="2400" b="1" cap="none" dirty="0">
                <a:solidFill>
                  <a:schemeClr val="tx1"/>
                </a:solidFill>
                <a:latin typeface="Calibri" panose="020F0502020204030204" pitchFamily="34" charset="0"/>
                <a:cs typeface="Calibri" panose="020F0502020204030204" pitchFamily="34" charset="0"/>
              </a:rPr>
              <a:t>www.ers.texas.gov/event-calendars</a:t>
            </a: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177353"/>
            <a:ext cx="1312326" cy="680647"/>
          </a:xfrm>
          <a:prstGeom prst="rect">
            <a:avLst/>
          </a:prstGeom>
        </p:spPr>
      </p:pic>
      <p:sp>
        <p:nvSpPr>
          <p:cNvPr id="21" name="Oval 20">
            <a:extLst>
              <a:ext uri="{FF2B5EF4-FFF2-40B4-BE49-F238E27FC236}">
                <a16:creationId xmlns:a16="http://schemas.microsoft.com/office/drawing/2014/main" id="{50A88EB0-720E-103B-58D6-0E2602FB3824}"/>
              </a:ext>
            </a:extLst>
          </p:cNvPr>
          <p:cNvSpPr/>
          <p:nvPr/>
        </p:nvSpPr>
        <p:spPr>
          <a:xfrm>
            <a:off x="4801543" y="2477303"/>
            <a:ext cx="1944547" cy="589742"/>
          </a:xfrm>
          <a:prstGeom prst="ellipse">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832B8789-2C33-A436-E5EF-61378F6DD768}"/>
              </a:ext>
            </a:extLst>
          </p:cNvPr>
          <p:cNvPicPr>
            <a:picLocks noChangeAspect="1"/>
          </p:cNvPicPr>
          <p:nvPr/>
        </p:nvPicPr>
        <p:blipFill>
          <a:blip r:embed="rId5"/>
          <a:stretch>
            <a:fillRect/>
          </a:stretch>
        </p:blipFill>
        <p:spPr>
          <a:xfrm>
            <a:off x="10353659" y="5023259"/>
            <a:ext cx="1757316" cy="1765007"/>
          </a:xfrm>
          <a:prstGeom prst="rect">
            <a:avLst/>
          </a:prstGeom>
        </p:spPr>
      </p:pic>
    </p:spTree>
    <p:extLst>
      <p:ext uri="{BB962C8B-B14F-4D97-AF65-F5344CB8AC3E}">
        <p14:creationId xmlns:p14="http://schemas.microsoft.com/office/powerpoint/2010/main" val="3814628292"/>
      </p:ext>
    </p:extLst>
  </p:cSld>
  <p:clrMapOvr>
    <a:masterClrMapping/>
  </p:clrMapOvr>
  <mc:AlternateContent xmlns:mc="http://schemas.openxmlformats.org/markup-compatibility/2006" xmlns:p14="http://schemas.microsoft.com/office/powerpoint/2010/main">
    <mc:Choice Requires="p14">
      <p:transition spd="slow" p14:dur="2000" advTm="14735"/>
    </mc:Choice>
    <mc:Fallback xmlns="">
      <p:transition spd="slow" advTm="14735"/>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833"/>
            <a:ext cx="11110585" cy="850899"/>
          </a:xfrm>
        </p:spPr>
        <p:txBody>
          <a:bodyPr>
            <a:normAutofit/>
          </a:bodyPr>
          <a:lstStyle/>
          <a:p>
            <a:pPr algn="ctr"/>
            <a:r>
              <a:rPr lang="en-US" sz="4400" cap="none" dirty="0">
                <a:solidFill>
                  <a:schemeClr val="tx1"/>
                </a:solidFill>
                <a:latin typeface="Calibri" panose="020F0502020204030204" pitchFamily="34" charset="0"/>
                <a:ea typeface="Calibri" panose="020F0502020204030204" pitchFamily="34" charset="0"/>
                <a:cs typeface="Calibri" panose="020F0502020204030204" pitchFamily="34" charset="0"/>
              </a:rPr>
              <a:t>Eligible Dependent Verification Process</a:t>
            </a:r>
          </a:p>
        </p:txBody>
      </p:sp>
      <p:sp>
        <p:nvSpPr>
          <p:cNvPr id="3" name="Content Placeholder 2"/>
          <p:cNvSpPr>
            <a:spLocks noGrp="1"/>
          </p:cNvSpPr>
          <p:nvPr>
            <p:ph sz="half" idx="1"/>
          </p:nvPr>
        </p:nvSpPr>
        <p:spPr>
          <a:xfrm>
            <a:off x="864355" y="1352866"/>
            <a:ext cx="8248650" cy="3276284"/>
          </a:xfrm>
        </p:spPr>
        <p:txBody>
          <a:bodyPr>
            <a:noAutofit/>
          </a:bodyPr>
          <a:lstStyle/>
          <a:p>
            <a:pPr marL="285750" indent="-285750"/>
            <a:r>
              <a:rPr lang="en-US" sz="2800" cap="none" dirty="0">
                <a:latin typeface="Calibri" panose="020F0502020204030204" pitchFamily="34" charset="0"/>
                <a:cs typeface="Calibri" panose="020F0502020204030204" pitchFamily="34" charset="0"/>
              </a:rPr>
              <a:t>Spouse</a:t>
            </a:r>
          </a:p>
          <a:p>
            <a:pPr marL="285750" indent="-285750"/>
            <a:r>
              <a:rPr lang="en-US" sz="2800" cap="none" dirty="0">
                <a:latin typeface="Calibri" panose="020F0502020204030204" pitchFamily="34" charset="0"/>
                <a:cs typeface="Calibri" panose="020F0502020204030204" pitchFamily="34" charset="0"/>
              </a:rPr>
              <a:t>Natural, adopted, and step-children (under 26)</a:t>
            </a:r>
          </a:p>
          <a:p>
            <a:pPr marL="285750" indent="-285750"/>
            <a:r>
              <a:rPr lang="en-US" sz="2800" cap="none" dirty="0">
                <a:latin typeface="Calibri" panose="020F0502020204030204" pitchFamily="34" charset="0"/>
                <a:cs typeface="Calibri" panose="020F0502020204030204" pitchFamily="34" charset="0"/>
              </a:rPr>
              <a:t>Ineligible dependents may include:</a:t>
            </a:r>
          </a:p>
          <a:p>
            <a:pPr marL="857250" lvl="1" indent="-457200">
              <a:buFont typeface="Wingdings" panose="05000000000000000000" pitchFamily="2" charset="2"/>
              <a:buChar char="§"/>
            </a:pPr>
            <a:r>
              <a:rPr lang="en-US" sz="2600" cap="none" dirty="0">
                <a:latin typeface="Calibri" panose="020F0502020204030204" pitchFamily="34" charset="0"/>
                <a:cs typeface="Calibri" panose="020F0502020204030204" pitchFamily="34" charset="0"/>
              </a:rPr>
              <a:t>Ex-spouses</a:t>
            </a:r>
          </a:p>
          <a:p>
            <a:pPr marL="857250" lvl="1" indent="-457200">
              <a:buFont typeface="Wingdings" panose="05000000000000000000" pitchFamily="2" charset="2"/>
              <a:buChar char="§"/>
            </a:pPr>
            <a:r>
              <a:rPr lang="en-US" sz="2600" cap="none" dirty="0">
                <a:latin typeface="Calibri" panose="020F0502020204030204" pitchFamily="34" charset="0"/>
                <a:cs typeface="Calibri" panose="020F0502020204030204" pitchFamily="34" charset="0"/>
              </a:rPr>
              <a:t>Children over age 26</a:t>
            </a:r>
          </a:p>
          <a:p>
            <a:pPr marL="857250" lvl="1" indent="-457200">
              <a:buFont typeface="Wingdings" panose="05000000000000000000" pitchFamily="2" charset="2"/>
              <a:buChar char="§"/>
            </a:pPr>
            <a:r>
              <a:rPr lang="en-US" sz="2600" cap="none" dirty="0">
                <a:latin typeface="Calibri" panose="020F0502020204030204" pitchFamily="34" charset="0"/>
                <a:cs typeface="Calibri" panose="020F0502020204030204" pitchFamily="34" charset="0"/>
              </a:rPr>
              <a:t>Grandchildren or parents</a:t>
            </a:r>
          </a:p>
          <a:p>
            <a:pPr marL="285750" indent="-285750"/>
            <a:endParaRPr lang="en-US" sz="2800" cap="none" dirty="0">
              <a:latin typeface="Calibri" panose="020F0502020204030204" pitchFamily="34" charset="0"/>
              <a:cs typeface="Calibri" panose="020F0502020204030204" pitchFamily="34" charset="0"/>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83108"/>
            <a:ext cx="1312326" cy="680647"/>
          </a:xfrm>
          <a:prstGeom prst="rect">
            <a:avLst/>
          </a:prstGeom>
        </p:spPr>
      </p:pic>
      <p:sp>
        <p:nvSpPr>
          <p:cNvPr id="7" name="Rectangle 6">
            <a:extLst>
              <a:ext uri="{FF2B5EF4-FFF2-40B4-BE49-F238E27FC236}">
                <a16:creationId xmlns:a16="http://schemas.microsoft.com/office/drawing/2014/main" id="{05614BFD-0C9F-B2B8-CE28-B2D85649A887}"/>
              </a:ext>
            </a:extLst>
          </p:cNvPr>
          <p:cNvSpPr/>
          <p:nvPr/>
        </p:nvSpPr>
        <p:spPr>
          <a:xfrm>
            <a:off x="742684" y="4739669"/>
            <a:ext cx="8491991" cy="830997"/>
          </a:xfrm>
          <a:prstGeom prst="rect">
            <a:avLst/>
          </a:prstGeom>
        </p:spPr>
        <p:txBody>
          <a:bodyPr wrap="square">
            <a:spAutoFit/>
          </a:bodyPr>
          <a:lstStyle/>
          <a:p>
            <a:pPr algn="ctr"/>
            <a:r>
              <a:rPr lang="en-US" sz="2400" dirty="0">
                <a:latin typeface="Calibri" panose="020F0502020204030204" pitchFamily="34" charset="0"/>
                <a:ea typeface="Adobe Fan Heiti Std B" panose="020B0700000000000000" pitchFamily="34" charset="-128"/>
                <a:cs typeface="Calibri" panose="020F0502020204030204" pitchFamily="34" charset="0"/>
              </a:rPr>
              <a:t>Subject to a dependent verification audit by Alight Solutions. Failure to verify will cause their removal from all coverage.</a:t>
            </a:r>
          </a:p>
        </p:txBody>
      </p:sp>
      <p:pic>
        <p:nvPicPr>
          <p:cNvPr id="11" name="Picture 10">
            <a:extLst>
              <a:ext uri="{FF2B5EF4-FFF2-40B4-BE49-F238E27FC236}">
                <a16:creationId xmlns:a16="http://schemas.microsoft.com/office/drawing/2014/main" id="{9095D250-6B6B-16A2-613C-E832ACA3B5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15275" y="5570666"/>
            <a:ext cx="1483369" cy="603404"/>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677729410"/>
      </p:ext>
    </p:extLst>
  </p:cSld>
  <p:clrMapOvr>
    <a:masterClrMapping/>
  </p:clrMapOvr>
  <mc:AlternateContent xmlns:mc="http://schemas.openxmlformats.org/markup-compatibility/2006" xmlns:p14="http://schemas.microsoft.com/office/powerpoint/2010/main">
    <mc:Choice Requires="p14">
      <p:transition spd="slow" p14:dur="2000" advTm="36693"/>
    </mc:Choice>
    <mc:Fallback xmlns="">
      <p:transition spd="slow" advTm="36693"/>
    </mc:Fallback>
  </mc:AlternateContent>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56163" y="403332"/>
            <a:ext cx="6385088" cy="950908"/>
          </a:xfrm>
        </p:spPr>
        <p:txBody>
          <a:bodyPr>
            <a:noAutofit/>
          </a:bodyPr>
          <a:lstStyle/>
          <a:p>
            <a:r>
              <a:rPr lang="en-US" sz="4400" cap="none" dirty="0">
                <a:solidFill>
                  <a:schemeClr val="tx1"/>
                </a:solidFill>
                <a:latin typeface="Calibri" panose="020F0502020204030204" pitchFamily="34" charset="0"/>
                <a:cs typeface="Calibri" panose="020F0502020204030204" pitchFamily="34" charset="0"/>
              </a:rPr>
              <a:t>Tobacco User Premium </a:t>
            </a:r>
          </a:p>
        </p:txBody>
      </p:sp>
      <p:sp>
        <p:nvSpPr>
          <p:cNvPr id="5" name="Content Placeholder 4"/>
          <p:cNvSpPr>
            <a:spLocks noGrp="1"/>
          </p:cNvSpPr>
          <p:nvPr>
            <p:ph idx="1"/>
          </p:nvPr>
        </p:nvSpPr>
        <p:spPr>
          <a:xfrm>
            <a:off x="248179" y="1447173"/>
            <a:ext cx="9405108" cy="3261363"/>
          </a:xfrm>
        </p:spPr>
        <p:txBody>
          <a:bodyPr>
            <a:normAutofit/>
          </a:bodyPr>
          <a:lstStyle/>
          <a:p>
            <a:r>
              <a:rPr lang="en-US" sz="2800" cap="none" dirty="0">
                <a:latin typeface="Calibri" panose="020F0502020204030204" pitchFamily="34" charset="0"/>
                <a:cs typeface="Calibri" panose="020F0502020204030204" pitchFamily="34" charset="0"/>
              </a:rPr>
              <a:t>Tobacco premium charged to </a:t>
            </a:r>
            <a:r>
              <a:rPr lang="en-US" sz="2800" u="sng" cap="none" dirty="0">
                <a:latin typeface="Calibri" panose="020F0502020204030204" pitchFamily="34" charset="0"/>
                <a:cs typeface="Calibri" panose="020F0502020204030204" pitchFamily="34" charset="0"/>
              </a:rPr>
              <a:t>tobacco users</a:t>
            </a:r>
            <a:r>
              <a:rPr lang="en-US" sz="2800" cap="none" dirty="0">
                <a:latin typeface="Calibri" panose="020F0502020204030204" pitchFamily="34" charset="0"/>
                <a:cs typeface="Calibri" panose="020F0502020204030204" pitchFamily="34" charset="0"/>
              </a:rPr>
              <a:t> – </a:t>
            </a:r>
            <a:r>
              <a:rPr lang="en-US" sz="2800" u="sng" cap="none" dirty="0">
                <a:latin typeface="Calibri" panose="020F0502020204030204" pitchFamily="34" charset="0"/>
                <a:cs typeface="Calibri" panose="020F0502020204030204" pitchFamily="34" charset="0"/>
              </a:rPr>
              <a:t>usage of any tobacco products 5+ times in the past 3 consecutive months.</a:t>
            </a:r>
          </a:p>
          <a:p>
            <a:pPr lvl="1">
              <a:buFont typeface="Wingdings" panose="05000000000000000000" pitchFamily="2" charset="2"/>
              <a:buChar char="§"/>
            </a:pPr>
            <a:r>
              <a:rPr lang="en-US" sz="2400" cap="none" dirty="0">
                <a:latin typeface="Calibri" panose="020F0502020204030204" pitchFamily="34" charset="0"/>
                <a:cs typeface="Calibri" panose="020F0502020204030204" pitchFamily="34" charset="0"/>
              </a:rPr>
              <a:t>All types of tobacco: including, but not limited to cigarettes, cigars, pipe tobacco, chewing tobacco, snuff, dip and all e-cigarettes and vaping products.</a:t>
            </a:r>
          </a:p>
          <a:p>
            <a:r>
              <a:rPr lang="en-US" sz="2800" cap="none" dirty="0">
                <a:latin typeface="Calibri" panose="020F0502020204030204" pitchFamily="34" charset="0"/>
                <a:cs typeface="Calibri" panose="020F0502020204030204" pitchFamily="34" charset="0"/>
              </a:rPr>
              <a:t>If you or a covered family member use these products, you are required to report it to ERS.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7353"/>
            <a:ext cx="1312326" cy="680647"/>
          </a:xfrm>
          <a:prstGeom prst="rect">
            <a:avLst/>
          </a:prstGeom>
        </p:spPr>
      </p:pic>
      <p:graphicFrame>
        <p:nvGraphicFramePr>
          <p:cNvPr id="3" name="Table 5">
            <a:extLst>
              <a:ext uri="{FF2B5EF4-FFF2-40B4-BE49-F238E27FC236}">
                <a16:creationId xmlns:a16="http://schemas.microsoft.com/office/drawing/2014/main" id="{A5DAD1FF-6A44-4036-B3B8-C3948185F433}"/>
              </a:ext>
            </a:extLst>
          </p:cNvPr>
          <p:cNvGraphicFramePr>
            <a:graphicFrameLocks noGrp="1"/>
          </p:cNvGraphicFramePr>
          <p:nvPr>
            <p:extLst>
              <p:ext uri="{D42A27DB-BD31-4B8C-83A1-F6EECF244321}">
                <p14:modId xmlns:p14="http://schemas.microsoft.com/office/powerpoint/2010/main" val="1360000910"/>
              </p:ext>
            </p:extLst>
          </p:nvPr>
        </p:nvGraphicFramePr>
        <p:xfrm>
          <a:off x="2522993" y="4708536"/>
          <a:ext cx="5686729" cy="1584960"/>
        </p:xfrm>
        <a:graphic>
          <a:graphicData uri="http://schemas.openxmlformats.org/drawingml/2006/table">
            <a:tbl>
              <a:tblPr firstRow="1" bandRow="1">
                <a:tableStyleId>{5C22544A-7EE6-4342-B048-85BDC9FD1C3A}</a:tableStyleId>
              </a:tblPr>
              <a:tblGrid>
                <a:gridCol w="3669085">
                  <a:extLst>
                    <a:ext uri="{9D8B030D-6E8A-4147-A177-3AD203B41FA5}">
                      <a16:colId xmlns:a16="http://schemas.microsoft.com/office/drawing/2014/main" val="1295327680"/>
                    </a:ext>
                  </a:extLst>
                </a:gridCol>
                <a:gridCol w="2017644">
                  <a:extLst>
                    <a:ext uri="{9D8B030D-6E8A-4147-A177-3AD203B41FA5}">
                      <a16:colId xmlns:a16="http://schemas.microsoft.com/office/drawing/2014/main" val="2021228247"/>
                    </a:ext>
                  </a:extLst>
                </a:gridCol>
              </a:tblGrid>
              <a:tr h="370840">
                <a:tc>
                  <a:txBody>
                    <a:bodyPr/>
                    <a:lstStyle/>
                    <a:p>
                      <a:r>
                        <a:rPr lang="en-US" sz="2000" dirty="0">
                          <a:latin typeface="Calibri Light" panose="020F0302020204030204" pitchFamily="34" charset="0"/>
                          <a:cs typeface="Calibri Light" panose="020F0302020204030204" pitchFamily="34" charset="0"/>
                        </a:rPr>
                        <a:t>Number of Tobacco-users</a:t>
                      </a:r>
                    </a:p>
                  </a:txBody>
                  <a:tcPr/>
                </a:tc>
                <a:tc>
                  <a:txBody>
                    <a:bodyPr/>
                    <a:lstStyle/>
                    <a:p>
                      <a:r>
                        <a:rPr lang="en-US" sz="2000" dirty="0">
                          <a:latin typeface="Calibri Light" panose="020F0302020204030204" pitchFamily="34" charset="0"/>
                          <a:cs typeface="Calibri Light" panose="020F0302020204030204" pitchFamily="34" charset="0"/>
                        </a:rPr>
                        <a:t>Monthly Premium</a:t>
                      </a:r>
                    </a:p>
                  </a:txBody>
                  <a:tcPr/>
                </a:tc>
                <a:extLst>
                  <a:ext uri="{0D108BD9-81ED-4DB2-BD59-A6C34878D82A}">
                    <a16:rowId xmlns:a16="http://schemas.microsoft.com/office/drawing/2014/main" val="600018975"/>
                  </a:ext>
                </a:extLst>
              </a:tr>
              <a:tr h="370840">
                <a:tc>
                  <a:txBody>
                    <a:bodyPr/>
                    <a:lstStyle/>
                    <a:p>
                      <a:r>
                        <a:rPr lang="en-US" sz="2000" dirty="0">
                          <a:latin typeface="Calibri Light" panose="020F0302020204030204" pitchFamily="34" charset="0"/>
                          <a:cs typeface="Calibri Light" panose="020F0302020204030204" pitchFamily="34" charset="0"/>
                        </a:rPr>
                        <a:t>Employee or Spouse or Child Only</a:t>
                      </a:r>
                    </a:p>
                  </a:txBody>
                  <a:tcPr/>
                </a:tc>
                <a:tc>
                  <a:txBody>
                    <a:bodyPr/>
                    <a:lstStyle/>
                    <a:p>
                      <a:r>
                        <a:rPr lang="en-US" sz="2000" dirty="0">
                          <a:latin typeface="Calibri Light" panose="020F0302020204030204" pitchFamily="34" charset="0"/>
                          <a:cs typeface="Calibri Light" panose="020F0302020204030204" pitchFamily="34" charset="0"/>
                        </a:rPr>
                        <a:t>$30</a:t>
                      </a:r>
                    </a:p>
                  </a:txBody>
                  <a:tcPr/>
                </a:tc>
                <a:extLst>
                  <a:ext uri="{0D108BD9-81ED-4DB2-BD59-A6C34878D82A}">
                    <a16:rowId xmlns:a16="http://schemas.microsoft.com/office/drawing/2014/main" val="4165017476"/>
                  </a:ext>
                </a:extLst>
              </a:tr>
              <a:tr h="370840">
                <a:tc>
                  <a:txBody>
                    <a:bodyPr/>
                    <a:lstStyle/>
                    <a:p>
                      <a:r>
                        <a:rPr lang="en-US" sz="2000" dirty="0">
                          <a:latin typeface="Calibri Light" panose="020F0302020204030204" pitchFamily="34" charset="0"/>
                          <a:cs typeface="Calibri Light" panose="020F0302020204030204" pitchFamily="34" charset="0"/>
                        </a:rPr>
                        <a:t>Employee and Spouse or Child</a:t>
                      </a:r>
                    </a:p>
                  </a:txBody>
                  <a:tcPr/>
                </a:tc>
                <a:tc>
                  <a:txBody>
                    <a:bodyPr/>
                    <a:lstStyle/>
                    <a:p>
                      <a:r>
                        <a:rPr lang="en-US" sz="2000" dirty="0">
                          <a:latin typeface="Calibri Light" panose="020F0302020204030204" pitchFamily="34" charset="0"/>
                          <a:cs typeface="Calibri Light" panose="020F0302020204030204" pitchFamily="34" charset="0"/>
                        </a:rPr>
                        <a:t>$60</a:t>
                      </a:r>
                    </a:p>
                  </a:txBody>
                  <a:tcPr/>
                </a:tc>
                <a:extLst>
                  <a:ext uri="{0D108BD9-81ED-4DB2-BD59-A6C34878D82A}">
                    <a16:rowId xmlns:a16="http://schemas.microsoft.com/office/drawing/2014/main" val="1691736860"/>
                  </a:ext>
                </a:extLst>
              </a:tr>
              <a:tr h="370840">
                <a:tc>
                  <a:txBody>
                    <a:bodyPr/>
                    <a:lstStyle/>
                    <a:p>
                      <a:r>
                        <a:rPr lang="en-US" sz="2000" dirty="0">
                          <a:latin typeface="Calibri Light" panose="020F0302020204030204" pitchFamily="34" charset="0"/>
                          <a:cs typeface="Calibri Light" panose="020F0302020204030204" pitchFamily="34" charset="0"/>
                        </a:rPr>
                        <a:t>Employee, Spouse, and Child</a:t>
                      </a:r>
                    </a:p>
                  </a:txBody>
                  <a:tcPr/>
                </a:tc>
                <a:tc>
                  <a:txBody>
                    <a:bodyPr/>
                    <a:lstStyle/>
                    <a:p>
                      <a:r>
                        <a:rPr lang="en-US" sz="2000" dirty="0">
                          <a:latin typeface="Calibri Light" panose="020F0302020204030204" pitchFamily="34" charset="0"/>
                          <a:cs typeface="Calibri Light" panose="020F0302020204030204" pitchFamily="34" charset="0"/>
                        </a:rPr>
                        <a:t>$90</a:t>
                      </a:r>
                    </a:p>
                  </a:txBody>
                  <a:tcPr/>
                </a:tc>
                <a:extLst>
                  <a:ext uri="{0D108BD9-81ED-4DB2-BD59-A6C34878D82A}">
                    <a16:rowId xmlns:a16="http://schemas.microsoft.com/office/drawing/2014/main" val="78405453"/>
                  </a:ext>
                </a:extLst>
              </a:tr>
            </a:tbl>
          </a:graphicData>
        </a:graphic>
      </p:graphicFrame>
    </p:spTree>
    <p:extLst>
      <p:ext uri="{BB962C8B-B14F-4D97-AF65-F5344CB8AC3E}">
        <p14:creationId xmlns:p14="http://schemas.microsoft.com/office/powerpoint/2010/main" val="3648756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0498C-46AE-029E-8CCE-1136286966D5}"/>
              </a:ext>
            </a:extLst>
          </p:cNvPr>
          <p:cNvSpPr>
            <a:spLocks noGrp="1"/>
          </p:cNvSpPr>
          <p:nvPr>
            <p:ph type="title"/>
          </p:nvPr>
        </p:nvSpPr>
        <p:spPr>
          <a:xfrm>
            <a:off x="677334" y="609600"/>
            <a:ext cx="8596668" cy="679704"/>
          </a:xfrm>
        </p:spPr>
        <p:txBody>
          <a:bodyPr>
            <a:noAutofit/>
          </a:bodyPr>
          <a:lstStyle/>
          <a:p>
            <a:r>
              <a:rPr lang="en-US" sz="4400" dirty="0">
                <a:solidFill>
                  <a:schemeClr val="tx1"/>
                </a:solidFill>
                <a:latin typeface="Calibri" panose="020F0502020204030204" pitchFamily="34" charset="0"/>
                <a:cs typeface="Calibri" panose="020F0502020204030204" pitchFamily="34" charset="0"/>
              </a:rPr>
              <a:t>Medical Insurance and Rx Options</a:t>
            </a:r>
          </a:p>
        </p:txBody>
      </p:sp>
      <p:sp>
        <p:nvSpPr>
          <p:cNvPr id="3" name="Content Placeholder 2">
            <a:extLst>
              <a:ext uri="{FF2B5EF4-FFF2-40B4-BE49-F238E27FC236}">
                <a16:creationId xmlns:a16="http://schemas.microsoft.com/office/drawing/2014/main" id="{6C237377-69C6-2003-0F11-F654A1FD0298}"/>
              </a:ext>
            </a:extLst>
          </p:cNvPr>
          <p:cNvSpPr>
            <a:spLocks noGrp="1"/>
          </p:cNvSpPr>
          <p:nvPr>
            <p:ph sz="half" idx="1"/>
          </p:nvPr>
        </p:nvSpPr>
        <p:spPr>
          <a:xfrm>
            <a:off x="801534" y="1730822"/>
            <a:ext cx="8676978" cy="3421946"/>
          </a:xfrm>
        </p:spPr>
        <p:txBody>
          <a:bodyPr>
            <a:normAutofit lnSpcReduction="10000"/>
          </a:bodyPr>
          <a:lstStyle/>
          <a:p>
            <a:r>
              <a:rPr lang="en-US" sz="2800" dirty="0">
                <a:latin typeface="Calibri" panose="020F0502020204030204" pitchFamily="34" charset="0"/>
                <a:cs typeface="Calibri" panose="020F0502020204030204" pitchFamily="34" charset="0"/>
              </a:rPr>
              <a:t>HealthSelect of Texas </a:t>
            </a:r>
          </a:p>
          <a:p>
            <a:pPr lvl="1">
              <a:buFont typeface="Wingdings" panose="05000000000000000000" pitchFamily="2" charset="2"/>
              <a:buChar char="§"/>
            </a:pPr>
            <a:r>
              <a:rPr lang="en-US" sz="2400" dirty="0">
                <a:latin typeface="Calibri" panose="020F0502020204030204" pitchFamily="34" charset="0"/>
                <a:cs typeface="Calibri" panose="020F0502020204030204" pitchFamily="34" charset="0"/>
              </a:rPr>
              <a:t>PCP and referrals required </a:t>
            </a:r>
          </a:p>
          <a:p>
            <a:pPr lvl="1">
              <a:buFont typeface="Wingdings" panose="05000000000000000000" pitchFamily="2" charset="2"/>
              <a:buChar char="§"/>
            </a:pPr>
            <a:r>
              <a:rPr lang="en-US" sz="2400" dirty="0">
                <a:latin typeface="Calibri" panose="020F0502020204030204" pitchFamily="34" charset="0"/>
                <a:cs typeface="Calibri" panose="020F0502020204030204" pitchFamily="34" charset="0"/>
              </a:rPr>
              <a:t>$0 Deductible</a:t>
            </a:r>
          </a:p>
          <a:p>
            <a:r>
              <a:rPr lang="en-US" sz="2800" dirty="0">
                <a:latin typeface="Calibri" panose="020F0502020204030204" pitchFamily="34" charset="0"/>
                <a:cs typeface="Calibri" panose="020F0502020204030204" pitchFamily="34" charset="0"/>
              </a:rPr>
              <a:t>Consumer-Directed HealthSelect</a:t>
            </a:r>
          </a:p>
          <a:p>
            <a:pPr lvl="1">
              <a:buFont typeface="Wingdings" panose="05000000000000000000" pitchFamily="2" charset="2"/>
              <a:buChar char="§"/>
            </a:pPr>
            <a:r>
              <a:rPr lang="en-US" sz="2600" dirty="0">
                <a:latin typeface="Calibri" panose="020F0502020204030204" pitchFamily="34" charset="0"/>
                <a:cs typeface="Calibri" panose="020F0502020204030204" pitchFamily="34" charset="0"/>
              </a:rPr>
              <a:t>No PCP/Referrals </a:t>
            </a:r>
          </a:p>
          <a:p>
            <a:pPr lvl="1">
              <a:buFont typeface="Wingdings" panose="05000000000000000000" pitchFamily="2" charset="2"/>
              <a:buChar char="§"/>
            </a:pPr>
            <a:r>
              <a:rPr lang="en-US" sz="2600" dirty="0">
                <a:latin typeface="Calibri" panose="020F0502020204030204" pitchFamily="34" charset="0"/>
                <a:cs typeface="Calibri" panose="020F0502020204030204" pitchFamily="34" charset="0"/>
              </a:rPr>
              <a:t>$2,100/$4,200 Deductibles</a:t>
            </a:r>
          </a:p>
          <a:p>
            <a:r>
              <a:rPr lang="en-US" sz="2800" dirty="0">
                <a:latin typeface="Calibri" panose="020F0502020204030204" pitchFamily="34" charset="0"/>
                <a:cs typeface="Calibri" panose="020F0502020204030204" pitchFamily="34" charset="0"/>
              </a:rPr>
              <a:t>Separate Rx card: Express Scripts</a:t>
            </a:r>
          </a:p>
        </p:txBody>
      </p:sp>
      <p:sp>
        <p:nvSpPr>
          <p:cNvPr id="5" name="TextBox 4">
            <a:extLst>
              <a:ext uri="{FF2B5EF4-FFF2-40B4-BE49-F238E27FC236}">
                <a16:creationId xmlns:a16="http://schemas.microsoft.com/office/drawing/2014/main" id="{74721FA7-AF70-92C7-72C0-98078B73C197}"/>
              </a:ext>
            </a:extLst>
          </p:cNvPr>
          <p:cNvSpPr txBox="1"/>
          <p:nvPr/>
        </p:nvSpPr>
        <p:spPr>
          <a:xfrm>
            <a:off x="2637078" y="5214401"/>
            <a:ext cx="5650884" cy="707886"/>
          </a:xfrm>
          <a:prstGeom prst="rect">
            <a:avLst/>
          </a:prstGeom>
          <a:noFill/>
        </p:spPr>
        <p:txBody>
          <a:bodyPr wrap="square" rtlCol="0">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US" sz="2000" i="0" u="none" strike="noStrike" kern="1200" cap="none" spc="0" normalizeH="0" baseline="0" noProof="0" dirty="0">
                <a:ln>
                  <a:noFill/>
                </a:ln>
                <a:effectLst/>
                <a:uLnTx/>
                <a:uFillTx/>
                <a:latin typeface="Calibri" panose="020F0502020204030204" pitchFamily="34" charset="0"/>
                <a:cs typeface="Calibri" panose="020F0502020204030204" pitchFamily="34" charset="0"/>
              </a:rPr>
              <a:t>Monthly premiums for full-time employees are covered at no charge to employees. </a:t>
            </a:r>
          </a:p>
        </p:txBody>
      </p:sp>
      <p:graphicFrame>
        <p:nvGraphicFramePr>
          <p:cNvPr id="6" name="Table 5">
            <a:extLst>
              <a:ext uri="{FF2B5EF4-FFF2-40B4-BE49-F238E27FC236}">
                <a16:creationId xmlns:a16="http://schemas.microsoft.com/office/drawing/2014/main" id="{7A27889B-D707-5CB9-C896-3FDBCD924ED5}"/>
              </a:ext>
            </a:extLst>
          </p:cNvPr>
          <p:cNvGraphicFramePr>
            <a:graphicFrameLocks noGrp="1"/>
          </p:cNvGraphicFramePr>
          <p:nvPr>
            <p:extLst>
              <p:ext uri="{D42A27DB-BD31-4B8C-83A1-F6EECF244321}">
                <p14:modId xmlns:p14="http://schemas.microsoft.com/office/powerpoint/2010/main" val="1714265095"/>
              </p:ext>
            </p:extLst>
          </p:nvPr>
        </p:nvGraphicFramePr>
        <p:xfrm>
          <a:off x="6646408" y="2078293"/>
          <a:ext cx="4999156" cy="2514600"/>
        </p:xfrm>
        <a:graphic>
          <a:graphicData uri="http://schemas.openxmlformats.org/drawingml/2006/table">
            <a:tbl>
              <a:tblPr firstRow="1" bandRow="1">
                <a:tableStyleId>{5C22544A-7EE6-4342-B048-85BDC9FD1C3A}</a:tableStyleId>
              </a:tblPr>
              <a:tblGrid>
                <a:gridCol w="2049747">
                  <a:extLst>
                    <a:ext uri="{9D8B030D-6E8A-4147-A177-3AD203B41FA5}">
                      <a16:colId xmlns:a16="http://schemas.microsoft.com/office/drawing/2014/main" val="20000"/>
                    </a:ext>
                  </a:extLst>
                </a:gridCol>
                <a:gridCol w="1349208">
                  <a:extLst>
                    <a:ext uri="{9D8B030D-6E8A-4147-A177-3AD203B41FA5}">
                      <a16:colId xmlns:a16="http://schemas.microsoft.com/office/drawing/2014/main" val="20001"/>
                    </a:ext>
                  </a:extLst>
                </a:gridCol>
                <a:gridCol w="1600201">
                  <a:extLst>
                    <a:ext uri="{9D8B030D-6E8A-4147-A177-3AD203B41FA5}">
                      <a16:colId xmlns:a16="http://schemas.microsoft.com/office/drawing/2014/main" val="20002"/>
                    </a:ext>
                  </a:extLst>
                </a:gridCol>
              </a:tblGrid>
              <a:tr h="370840">
                <a:tc>
                  <a:txBody>
                    <a:bodyPr/>
                    <a:lstStyle/>
                    <a:p>
                      <a:endParaRPr lang="en-US" sz="1600" dirty="0">
                        <a:latin typeface="Calibri" panose="020F0502020204030204" pitchFamily="34" charset="0"/>
                        <a:cs typeface="Calibri" panose="020F0502020204030204" pitchFamily="34" charset="0"/>
                      </a:endParaRPr>
                    </a:p>
                  </a:txBody>
                  <a:tcPr/>
                </a:tc>
                <a:tc>
                  <a:txBody>
                    <a:bodyPr/>
                    <a:lstStyle/>
                    <a:p>
                      <a:r>
                        <a:rPr lang="en-US" sz="1600" dirty="0">
                          <a:latin typeface="Calibri" panose="020F0502020204030204" pitchFamily="34" charset="0"/>
                          <a:cs typeface="Calibri" panose="020F0502020204030204" pitchFamily="34" charset="0"/>
                        </a:rPr>
                        <a:t>HealthSelect of Texas </a:t>
                      </a:r>
                    </a:p>
                  </a:txBody>
                  <a:tcPr/>
                </a:tc>
                <a:tc>
                  <a:txBody>
                    <a:bodyPr/>
                    <a:lstStyle/>
                    <a:p>
                      <a:r>
                        <a:rPr lang="en-US" sz="1600" dirty="0">
                          <a:latin typeface="Calibri" panose="020F0502020204030204" pitchFamily="34" charset="0"/>
                          <a:cs typeface="Calibri" panose="020F0502020204030204" pitchFamily="34" charset="0"/>
                        </a:rPr>
                        <a:t>Consumer Directed HealthSelect</a:t>
                      </a:r>
                    </a:p>
                  </a:txBody>
                  <a:tcPr/>
                </a:tc>
                <a:extLst>
                  <a:ext uri="{0D108BD9-81ED-4DB2-BD59-A6C34878D82A}">
                    <a16:rowId xmlns:a16="http://schemas.microsoft.com/office/drawing/2014/main" val="10000"/>
                  </a:ext>
                </a:extLst>
              </a:tr>
              <a:tr h="370840">
                <a:tc>
                  <a:txBody>
                    <a:bodyPr/>
                    <a:lstStyle/>
                    <a:p>
                      <a:r>
                        <a:rPr lang="en-US" sz="1600" b="1" dirty="0">
                          <a:latin typeface="Calibri" panose="020F0502020204030204" pitchFamily="34" charset="0"/>
                          <a:cs typeface="Calibri" panose="020F0502020204030204" pitchFamily="34" charset="0"/>
                        </a:rPr>
                        <a:t>Employee Only</a:t>
                      </a:r>
                    </a:p>
                  </a:txBody>
                  <a:tcPr/>
                </a:tc>
                <a:tc>
                  <a:txBody>
                    <a:bodyPr/>
                    <a:lstStyle/>
                    <a:p>
                      <a:r>
                        <a:rPr lang="en-US" sz="1600" b="1" dirty="0">
                          <a:latin typeface="Calibri" panose="020F0502020204030204" pitchFamily="34" charset="0"/>
                          <a:cs typeface="Calibri" panose="020F0502020204030204" pitchFamily="34" charset="0"/>
                        </a:rPr>
                        <a:t>$0.00</a:t>
                      </a:r>
                    </a:p>
                  </a:txBody>
                  <a:tcPr/>
                </a:tc>
                <a:tc>
                  <a:txBody>
                    <a:bodyPr/>
                    <a:lstStyle/>
                    <a:p>
                      <a:r>
                        <a:rPr lang="en-US" sz="1600" b="1" dirty="0">
                          <a:latin typeface="Calibri" panose="020F0502020204030204" pitchFamily="34" charset="0"/>
                          <a:cs typeface="Calibri" panose="020F0502020204030204" pitchFamily="34" charset="0"/>
                        </a:rPr>
                        <a:t>$0.00</a:t>
                      </a:r>
                    </a:p>
                  </a:txBody>
                  <a:tcPr/>
                </a:tc>
                <a:extLst>
                  <a:ext uri="{0D108BD9-81ED-4DB2-BD59-A6C34878D82A}">
                    <a16:rowId xmlns:a16="http://schemas.microsoft.com/office/drawing/2014/main" val="10001"/>
                  </a:ext>
                </a:extLst>
              </a:tr>
              <a:tr h="370840">
                <a:tc>
                  <a:txBody>
                    <a:bodyPr/>
                    <a:lstStyle/>
                    <a:p>
                      <a:r>
                        <a:rPr lang="en-US" sz="1600" b="1" dirty="0">
                          <a:latin typeface="Calibri" panose="020F0502020204030204" pitchFamily="34" charset="0"/>
                          <a:cs typeface="Calibri" panose="020F0502020204030204" pitchFamily="34" charset="0"/>
                        </a:rPr>
                        <a:t>Employee &amp; Child(ren)</a:t>
                      </a:r>
                    </a:p>
                  </a:txBody>
                  <a:tcPr/>
                </a:tc>
                <a:tc>
                  <a:txBody>
                    <a:bodyPr/>
                    <a:lstStyle/>
                    <a:p>
                      <a:r>
                        <a:rPr lang="en-US" sz="1600" b="1" dirty="0">
                          <a:latin typeface="Calibri" panose="020F0502020204030204" pitchFamily="34" charset="0"/>
                          <a:cs typeface="Calibri" panose="020F0502020204030204" pitchFamily="34" charset="0"/>
                        </a:rPr>
                        <a:t>$258. 88</a:t>
                      </a:r>
                    </a:p>
                  </a:txBody>
                  <a:tcPr/>
                </a:tc>
                <a:tc>
                  <a:txBody>
                    <a:bodyPr/>
                    <a:lstStyle/>
                    <a:p>
                      <a:r>
                        <a:rPr lang="en-US" sz="1600" b="1" dirty="0">
                          <a:latin typeface="Calibri" panose="020F0502020204030204" pitchFamily="34" charset="0"/>
                          <a:cs typeface="Calibri" panose="020F0502020204030204" pitchFamily="34" charset="0"/>
                        </a:rPr>
                        <a:t>$233.00</a:t>
                      </a:r>
                    </a:p>
                  </a:txBody>
                  <a:tcPr/>
                </a:tc>
                <a:extLst>
                  <a:ext uri="{0D108BD9-81ED-4DB2-BD59-A6C34878D82A}">
                    <a16:rowId xmlns:a16="http://schemas.microsoft.com/office/drawing/2014/main" val="10002"/>
                  </a:ext>
                </a:extLst>
              </a:tr>
              <a:tr h="370840">
                <a:tc>
                  <a:txBody>
                    <a:bodyPr/>
                    <a:lstStyle/>
                    <a:p>
                      <a:r>
                        <a:rPr lang="en-US" sz="1600" b="1">
                          <a:latin typeface="Calibri" panose="020F0502020204030204" pitchFamily="34" charset="0"/>
                          <a:cs typeface="Calibri" panose="020F0502020204030204" pitchFamily="34" charset="0"/>
                        </a:rPr>
                        <a:t>Employee</a:t>
                      </a:r>
                      <a:r>
                        <a:rPr lang="en-US" sz="1600" b="1" baseline="0">
                          <a:latin typeface="Calibri" panose="020F0502020204030204" pitchFamily="34" charset="0"/>
                          <a:cs typeface="Calibri" panose="020F0502020204030204" pitchFamily="34" charset="0"/>
                        </a:rPr>
                        <a:t> &amp; Spouse</a:t>
                      </a:r>
                      <a:endParaRPr lang="en-US" sz="1600" b="1">
                        <a:latin typeface="Calibri" panose="020F0502020204030204" pitchFamily="34" charset="0"/>
                        <a:cs typeface="Calibri" panose="020F0502020204030204" pitchFamily="34" charset="0"/>
                      </a:endParaRPr>
                    </a:p>
                  </a:txBody>
                  <a:tcPr/>
                </a:tc>
                <a:tc>
                  <a:txBody>
                    <a:bodyPr/>
                    <a:lstStyle/>
                    <a:p>
                      <a:r>
                        <a:rPr lang="en-US" sz="1600" b="1" dirty="0">
                          <a:latin typeface="Calibri" panose="020F0502020204030204" pitchFamily="34" charset="0"/>
                          <a:cs typeface="Calibri" panose="020F0502020204030204" pitchFamily="34" charset="0"/>
                        </a:rPr>
                        <a:t>$386.64</a:t>
                      </a:r>
                    </a:p>
                  </a:txBody>
                  <a:tcPr/>
                </a:tc>
                <a:tc>
                  <a:txBody>
                    <a:bodyPr/>
                    <a:lstStyle/>
                    <a:p>
                      <a:r>
                        <a:rPr lang="en-US" sz="1600" b="1" dirty="0">
                          <a:latin typeface="Calibri" panose="020F0502020204030204" pitchFamily="34" charset="0"/>
                          <a:cs typeface="Calibri" panose="020F0502020204030204" pitchFamily="34" charset="0"/>
                        </a:rPr>
                        <a:t>$347.96</a:t>
                      </a:r>
                    </a:p>
                  </a:txBody>
                  <a:tcPr/>
                </a:tc>
                <a:extLst>
                  <a:ext uri="{0D108BD9-81ED-4DB2-BD59-A6C34878D82A}">
                    <a16:rowId xmlns:a16="http://schemas.microsoft.com/office/drawing/2014/main" val="10003"/>
                  </a:ext>
                </a:extLst>
              </a:tr>
              <a:tr h="370840">
                <a:tc>
                  <a:txBody>
                    <a:bodyPr/>
                    <a:lstStyle/>
                    <a:p>
                      <a:r>
                        <a:rPr lang="en-US" sz="1600" b="1" dirty="0">
                          <a:latin typeface="Calibri" panose="020F0502020204030204" pitchFamily="34" charset="0"/>
                          <a:cs typeface="Calibri" panose="020F0502020204030204" pitchFamily="34" charset="0"/>
                        </a:rPr>
                        <a:t>Employee &amp; Family</a:t>
                      </a:r>
                    </a:p>
                  </a:txBody>
                  <a:tcPr/>
                </a:tc>
                <a:tc>
                  <a:txBody>
                    <a:bodyPr/>
                    <a:lstStyle/>
                    <a:p>
                      <a:r>
                        <a:rPr lang="en-US" sz="1600" b="1" dirty="0">
                          <a:latin typeface="Calibri" panose="020F0502020204030204" pitchFamily="34" charset="0"/>
                          <a:cs typeface="Calibri" panose="020F0502020204030204" pitchFamily="34" charset="0"/>
                        </a:rPr>
                        <a:t>$645.52</a:t>
                      </a:r>
                    </a:p>
                  </a:txBody>
                  <a:tcPr/>
                </a:tc>
                <a:tc>
                  <a:txBody>
                    <a:bodyPr/>
                    <a:lstStyle/>
                    <a:p>
                      <a:r>
                        <a:rPr lang="en-US" sz="1600" b="1" dirty="0">
                          <a:latin typeface="Calibri" panose="020F0502020204030204" pitchFamily="34" charset="0"/>
                          <a:cs typeface="Calibri" panose="020F0502020204030204" pitchFamily="34" charset="0"/>
                        </a:rPr>
                        <a:t>$580.96</a:t>
                      </a:r>
                    </a:p>
                  </a:txBody>
                  <a:tcPr/>
                </a:tc>
                <a:extLst>
                  <a:ext uri="{0D108BD9-81ED-4DB2-BD59-A6C34878D82A}">
                    <a16:rowId xmlns:a16="http://schemas.microsoft.com/office/drawing/2014/main" val="10004"/>
                  </a:ext>
                </a:extLst>
              </a:tr>
            </a:tbl>
          </a:graphicData>
        </a:graphic>
      </p:graphicFrame>
      <p:pic>
        <p:nvPicPr>
          <p:cNvPr id="4" name="Picture 3">
            <a:extLst>
              <a:ext uri="{FF2B5EF4-FFF2-40B4-BE49-F238E27FC236}">
                <a16:creationId xmlns:a16="http://schemas.microsoft.com/office/drawing/2014/main" id="{00C2BEF2-2732-0DEF-EAE6-4FA67C1BB9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7353"/>
            <a:ext cx="1312326" cy="680647"/>
          </a:xfrm>
          <a:prstGeom prst="rect">
            <a:avLst/>
          </a:prstGeom>
        </p:spPr>
      </p:pic>
      <p:pic>
        <p:nvPicPr>
          <p:cNvPr id="8" name="Picture 7">
            <a:extLst>
              <a:ext uri="{FF2B5EF4-FFF2-40B4-BE49-F238E27FC236}">
                <a16:creationId xmlns:a16="http://schemas.microsoft.com/office/drawing/2014/main" id="{88647BBC-48E2-2505-0900-6D2E0A0D8AED}"/>
              </a:ext>
            </a:extLst>
          </p:cNvPr>
          <p:cNvPicPr>
            <a:picLocks noChangeAspect="1"/>
          </p:cNvPicPr>
          <p:nvPr/>
        </p:nvPicPr>
        <p:blipFill rotWithShape="1">
          <a:blip r:embed="rId4"/>
          <a:srcRect t="10693" b="21744"/>
          <a:stretch/>
        </p:blipFill>
        <p:spPr>
          <a:xfrm>
            <a:off x="2153807" y="6372408"/>
            <a:ext cx="2146347" cy="433462"/>
          </a:xfrm>
          <a:prstGeom prst="rect">
            <a:avLst/>
          </a:prstGeom>
        </p:spPr>
      </p:pic>
      <p:pic>
        <p:nvPicPr>
          <p:cNvPr id="10" name="Picture 9">
            <a:extLst>
              <a:ext uri="{FF2B5EF4-FFF2-40B4-BE49-F238E27FC236}">
                <a16:creationId xmlns:a16="http://schemas.microsoft.com/office/drawing/2014/main" id="{944FA33C-907E-ECAD-96CF-77E6F9E90274}"/>
              </a:ext>
            </a:extLst>
          </p:cNvPr>
          <p:cNvPicPr>
            <a:picLocks noChangeAspect="1"/>
          </p:cNvPicPr>
          <p:nvPr/>
        </p:nvPicPr>
        <p:blipFill rotWithShape="1">
          <a:blip r:embed="rId5"/>
          <a:srcRect t="7544"/>
          <a:stretch/>
        </p:blipFill>
        <p:spPr>
          <a:xfrm>
            <a:off x="4576535" y="6217629"/>
            <a:ext cx="2306180" cy="619450"/>
          </a:xfrm>
          <a:prstGeom prst="rect">
            <a:avLst/>
          </a:prstGeom>
        </p:spPr>
      </p:pic>
    </p:spTree>
    <p:extLst>
      <p:ext uri="{BB962C8B-B14F-4D97-AF65-F5344CB8AC3E}">
        <p14:creationId xmlns:p14="http://schemas.microsoft.com/office/powerpoint/2010/main" val="1539984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A7A66-6DEA-4393-A53E-8A91661DB51E}"/>
              </a:ext>
            </a:extLst>
          </p:cNvPr>
          <p:cNvSpPr>
            <a:spLocks noGrp="1"/>
          </p:cNvSpPr>
          <p:nvPr>
            <p:ph type="title"/>
          </p:nvPr>
        </p:nvSpPr>
        <p:spPr>
          <a:xfrm>
            <a:off x="478470" y="377190"/>
            <a:ext cx="9475155" cy="813435"/>
          </a:xfrm>
        </p:spPr>
        <p:txBody>
          <a:bodyPr>
            <a:noAutofit/>
          </a:bodyPr>
          <a:lstStyle/>
          <a:p>
            <a:pPr algn="ctr"/>
            <a:r>
              <a:rPr lang="en-US" sz="4400" cap="none" dirty="0">
                <a:solidFill>
                  <a:schemeClr val="tx1"/>
                </a:solidFill>
                <a:latin typeface="Calibri" panose="020F0502020204030204" pitchFamily="34" charset="0"/>
                <a:ea typeface="Calibri" panose="020F0502020204030204" pitchFamily="34" charset="0"/>
                <a:cs typeface="Calibri" panose="020F0502020204030204" pitchFamily="34" charset="0"/>
              </a:rPr>
              <a:t>Out of Pocket Maximums</a:t>
            </a:r>
          </a:p>
        </p:txBody>
      </p:sp>
      <p:sp>
        <p:nvSpPr>
          <p:cNvPr id="3" name="Content Placeholder 2">
            <a:extLst>
              <a:ext uri="{FF2B5EF4-FFF2-40B4-BE49-F238E27FC236}">
                <a16:creationId xmlns:a16="http://schemas.microsoft.com/office/drawing/2014/main" id="{ED495F49-87B4-452D-8A04-0C1D6E7C77B8}"/>
              </a:ext>
            </a:extLst>
          </p:cNvPr>
          <p:cNvSpPr>
            <a:spLocks noGrp="1"/>
          </p:cNvSpPr>
          <p:nvPr>
            <p:ph sz="half" idx="1"/>
          </p:nvPr>
        </p:nvSpPr>
        <p:spPr>
          <a:xfrm>
            <a:off x="656164" y="1851932"/>
            <a:ext cx="9297462" cy="2024743"/>
          </a:xfrm>
        </p:spPr>
        <p:txBody>
          <a:bodyPr>
            <a:noAutofit/>
          </a:bodyPr>
          <a:lstStyle/>
          <a:p>
            <a:r>
              <a:rPr lang="en-US" sz="2800" cap="none" dirty="0">
                <a:latin typeface="Calibri" panose="020F0502020204030204" pitchFamily="34" charset="0"/>
                <a:ea typeface="Calibri" panose="020F0502020204030204" pitchFamily="34" charset="0"/>
                <a:cs typeface="Calibri" panose="020F0502020204030204" pitchFamily="34" charset="0"/>
              </a:rPr>
              <a:t>Effective 1/1/2026 - HealthSelect of Texas and Consumer Directed HealthSelect annual in-network out-of-pocket maximums  </a:t>
            </a:r>
          </a:p>
          <a:p>
            <a:pPr lvl="1">
              <a:buFont typeface="Wingdings" panose="05000000000000000000" pitchFamily="2" charset="2"/>
              <a:buChar char="§"/>
            </a:pPr>
            <a:r>
              <a:rPr lang="en-US" sz="2600" cap="none" dirty="0">
                <a:latin typeface="Calibri" panose="020F0502020204030204" pitchFamily="34" charset="0"/>
                <a:ea typeface="Calibri" panose="020F0502020204030204" pitchFamily="34" charset="0"/>
                <a:cs typeface="Calibri" panose="020F0502020204030204" pitchFamily="34" charset="0"/>
              </a:rPr>
              <a:t>$8,300 Individual (up from $8,050)</a:t>
            </a:r>
          </a:p>
          <a:p>
            <a:pPr lvl="1">
              <a:buFont typeface="Wingdings" panose="05000000000000000000" pitchFamily="2" charset="2"/>
              <a:buChar char="§"/>
            </a:pPr>
            <a:r>
              <a:rPr lang="en-US" sz="2600" cap="none" dirty="0">
                <a:latin typeface="Calibri" panose="020F0502020204030204" pitchFamily="34" charset="0"/>
                <a:ea typeface="Calibri" panose="020F0502020204030204" pitchFamily="34" charset="0"/>
                <a:cs typeface="Calibri" panose="020F0502020204030204" pitchFamily="34" charset="0"/>
              </a:rPr>
              <a:t>$16,600 Family (up from $16,100)</a:t>
            </a:r>
          </a:p>
        </p:txBody>
      </p:sp>
      <p:pic>
        <p:nvPicPr>
          <p:cNvPr id="5" name="Picture 4">
            <a:extLst>
              <a:ext uri="{FF2B5EF4-FFF2-40B4-BE49-F238E27FC236}">
                <a16:creationId xmlns:a16="http://schemas.microsoft.com/office/drawing/2014/main" id="{DD3795E6-8542-4687-9558-9FB639E53C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77353"/>
            <a:ext cx="1312326" cy="680647"/>
          </a:xfrm>
          <a:prstGeom prst="rect">
            <a:avLst/>
          </a:prstGeom>
        </p:spPr>
      </p:pic>
    </p:spTree>
    <p:extLst>
      <p:ext uri="{BB962C8B-B14F-4D97-AF65-F5344CB8AC3E}">
        <p14:creationId xmlns:p14="http://schemas.microsoft.com/office/powerpoint/2010/main" val="3114853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611" y="114188"/>
            <a:ext cx="10222897" cy="876300"/>
          </a:xfrm>
        </p:spPr>
        <p:txBody>
          <a:bodyPr>
            <a:normAutofit fontScale="90000"/>
          </a:bodyPr>
          <a:lstStyle/>
          <a:p>
            <a:pPr algn="ctr"/>
            <a:r>
              <a:rPr lang="en-US" sz="4900" cap="none" dirty="0">
                <a:solidFill>
                  <a:schemeClr val="tx1"/>
                </a:solidFill>
                <a:latin typeface="Calibri" panose="020F0502020204030204" pitchFamily="34" charset="0"/>
                <a:cs typeface="Calibri" panose="020F0502020204030204" pitchFamily="34" charset="0"/>
              </a:rPr>
              <a:t>Dental Insurance</a:t>
            </a:r>
            <a:br>
              <a:rPr lang="en-US" cap="none" dirty="0">
                <a:latin typeface="Calibri" panose="020F0502020204030204" pitchFamily="34" charset="0"/>
                <a:cs typeface="Calibri" panose="020F0502020204030204" pitchFamily="34" charset="0"/>
              </a:rPr>
            </a:br>
            <a:endParaRPr lang="en-US" cap="none" dirty="0">
              <a:latin typeface="Calibri" panose="020F0502020204030204" pitchFamily="34" charset="0"/>
              <a:cs typeface="Calibri" panose="020F0502020204030204" pitchFamily="34" charset="0"/>
            </a:endParaRPr>
          </a:p>
        </p:txBody>
      </p:sp>
      <p:graphicFrame>
        <p:nvGraphicFramePr>
          <p:cNvPr id="9" name="Content Placeholder 2">
            <a:extLst>
              <a:ext uri="{FF2B5EF4-FFF2-40B4-BE49-F238E27FC236}">
                <a16:creationId xmlns:a16="http://schemas.microsoft.com/office/drawing/2014/main" id="{6B749B31-8008-78F9-1E06-15D328218342}"/>
              </a:ext>
            </a:extLst>
          </p:cNvPr>
          <p:cNvGraphicFramePr>
            <a:graphicFrameLocks noGrp="1"/>
          </p:cNvGraphicFramePr>
          <p:nvPr>
            <p:ph sz="half" idx="1"/>
            <p:extLst>
              <p:ext uri="{D42A27DB-BD31-4B8C-83A1-F6EECF244321}">
                <p14:modId xmlns:p14="http://schemas.microsoft.com/office/powerpoint/2010/main" val="1749022239"/>
              </p:ext>
            </p:extLst>
          </p:nvPr>
        </p:nvGraphicFramePr>
        <p:xfrm>
          <a:off x="787737" y="1250349"/>
          <a:ext cx="5308263" cy="429550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4" name="Picture 3"/>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0" y="6177353"/>
            <a:ext cx="1312326" cy="680647"/>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3967102142"/>
              </p:ext>
            </p:extLst>
          </p:nvPr>
        </p:nvGraphicFramePr>
        <p:xfrm>
          <a:off x="6421701" y="2142558"/>
          <a:ext cx="4955874" cy="227076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1476074">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tblGrid>
              <a:tr h="370840">
                <a:tc>
                  <a:txBody>
                    <a:bodyPr/>
                    <a:lstStyle/>
                    <a:p>
                      <a:endParaRPr lang="en-US" sz="1600" dirty="0">
                        <a:latin typeface="Calibri" panose="020F0502020204030204" pitchFamily="34" charset="0"/>
                        <a:cs typeface="Calibri" panose="020F0502020204030204" pitchFamily="34" charset="0"/>
                      </a:endParaRPr>
                    </a:p>
                  </a:txBody>
                  <a:tcPr/>
                </a:tc>
                <a:tc>
                  <a:txBody>
                    <a:bodyPr/>
                    <a:lstStyle/>
                    <a:p>
                      <a:r>
                        <a:rPr lang="en-US" sz="1600" dirty="0">
                          <a:latin typeface="Calibri" panose="020F0502020204030204" pitchFamily="34" charset="0"/>
                          <a:cs typeface="Calibri" panose="020F0502020204030204" pitchFamily="34" charset="0"/>
                        </a:rPr>
                        <a:t>State of Texas Dental Choice</a:t>
                      </a:r>
                    </a:p>
                  </a:txBody>
                  <a:tcPr/>
                </a:tc>
                <a:tc>
                  <a:txBody>
                    <a:bodyPr/>
                    <a:lstStyle/>
                    <a:p>
                      <a:r>
                        <a:rPr lang="en-US" sz="1600" dirty="0">
                          <a:latin typeface="Calibri" panose="020F0502020204030204" pitchFamily="34" charset="0"/>
                          <a:cs typeface="Calibri" panose="020F0502020204030204" pitchFamily="34" charset="0"/>
                        </a:rPr>
                        <a:t>DeltaCare DHMO</a:t>
                      </a:r>
                    </a:p>
                  </a:txBody>
                  <a:tcPr/>
                </a:tc>
                <a:extLst>
                  <a:ext uri="{0D108BD9-81ED-4DB2-BD59-A6C34878D82A}">
                    <a16:rowId xmlns:a16="http://schemas.microsoft.com/office/drawing/2014/main" val="10000"/>
                  </a:ext>
                </a:extLst>
              </a:tr>
              <a:tr h="370840">
                <a:tc>
                  <a:txBody>
                    <a:bodyPr/>
                    <a:lstStyle/>
                    <a:p>
                      <a:r>
                        <a:rPr lang="en-US" sz="1600" b="1" dirty="0">
                          <a:latin typeface="Calibri" panose="020F0502020204030204" pitchFamily="34" charset="0"/>
                          <a:cs typeface="Calibri" panose="020F0502020204030204" pitchFamily="34" charset="0"/>
                        </a:rPr>
                        <a:t>Employee Only</a:t>
                      </a:r>
                    </a:p>
                  </a:txBody>
                  <a:tcPr/>
                </a:tc>
                <a:tc>
                  <a:txBody>
                    <a:bodyPr/>
                    <a:lstStyle/>
                    <a:p>
                      <a:r>
                        <a:rPr lang="en-US" sz="1600" b="1" dirty="0">
                          <a:latin typeface="Calibri" panose="020F0502020204030204" pitchFamily="34" charset="0"/>
                          <a:cs typeface="Calibri" panose="020F0502020204030204" pitchFamily="34" charset="0"/>
                        </a:rPr>
                        <a:t>$0.00</a:t>
                      </a:r>
                    </a:p>
                  </a:txBody>
                  <a:tcPr/>
                </a:tc>
                <a:tc>
                  <a:txBody>
                    <a:bodyPr/>
                    <a:lstStyle/>
                    <a:p>
                      <a:r>
                        <a:rPr lang="en-US" sz="1600" b="1" dirty="0">
                          <a:latin typeface="Calibri" panose="020F0502020204030204" pitchFamily="34" charset="0"/>
                          <a:cs typeface="Calibri" panose="020F0502020204030204" pitchFamily="34" charset="0"/>
                        </a:rPr>
                        <a:t>$0.00</a:t>
                      </a:r>
                    </a:p>
                  </a:txBody>
                  <a:tcPr/>
                </a:tc>
                <a:extLst>
                  <a:ext uri="{0D108BD9-81ED-4DB2-BD59-A6C34878D82A}">
                    <a16:rowId xmlns:a16="http://schemas.microsoft.com/office/drawing/2014/main" val="10001"/>
                  </a:ext>
                </a:extLst>
              </a:tr>
              <a:tr h="370840">
                <a:tc>
                  <a:txBody>
                    <a:bodyPr/>
                    <a:lstStyle/>
                    <a:p>
                      <a:r>
                        <a:rPr lang="en-US" sz="1600" b="1" dirty="0">
                          <a:latin typeface="Calibri" panose="020F0502020204030204" pitchFamily="34" charset="0"/>
                          <a:cs typeface="Calibri" panose="020F0502020204030204" pitchFamily="34" charset="0"/>
                        </a:rPr>
                        <a:t>Employee &amp; Child(ren)</a:t>
                      </a:r>
                    </a:p>
                  </a:txBody>
                  <a:tcPr/>
                </a:tc>
                <a:tc>
                  <a:txBody>
                    <a:bodyPr/>
                    <a:lstStyle/>
                    <a:p>
                      <a:r>
                        <a:rPr lang="en-US" sz="1600" b="1" dirty="0">
                          <a:latin typeface="Calibri" panose="020F0502020204030204" pitchFamily="34" charset="0"/>
                          <a:cs typeface="Calibri" panose="020F0502020204030204" pitchFamily="34" charset="0"/>
                        </a:rPr>
                        <a:t>$43.44</a:t>
                      </a:r>
                    </a:p>
                  </a:txBody>
                  <a:tcPr/>
                </a:tc>
                <a:tc>
                  <a:txBody>
                    <a:bodyPr/>
                    <a:lstStyle/>
                    <a:p>
                      <a:r>
                        <a:rPr lang="en-US" sz="1600" b="1" dirty="0">
                          <a:latin typeface="Calibri" panose="020F0502020204030204" pitchFamily="34" charset="0"/>
                          <a:cs typeface="Calibri" panose="020F0502020204030204" pitchFamily="34" charset="0"/>
                        </a:rPr>
                        <a:t>$13.43</a:t>
                      </a:r>
                    </a:p>
                  </a:txBody>
                  <a:tcPr/>
                </a:tc>
                <a:extLst>
                  <a:ext uri="{0D108BD9-81ED-4DB2-BD59-A6C34878D82A}">
                    <a16:rowId xmlns:a16="http://schemas.microsoft.com/office/drawing/2014/main" val="10002"/>
                  </a:ext>
                </a:extLst>
              </a:tr>
              <a:tr h="370840">
                <a:tc>
                  <a:txBody>
                    <a:bodyPr/>
                    <a:lstStyle/>
                    <a:p>
                      <a:r>
                        <a:rPr lang="en-US" sz="1600" b="1" dirty="0">
                          <a:latin typeface="Calibri" panose="020F0502020204030204" pitchFamily="34" charset="0"/>
                          <a:cs typeface="Calibri" panose="020F0502020204030204" pitchFamily="34" charset="0"/>
                        </a:rPr>
                        <a:t>Employee</a:t>
                      </a:r>
                      <a:r>
                        <a:rPr lang="en-US" sz="1600" b="1" baseline="0" dirty="0">
                          <a:latin typeface="Calibri" panose="020F0502020204030204" pitchFamily="34" charset="0"/>
                          <a:cs typeface="Calibri" panose="020F0502020204030204" pitchFamily="34" charset="0"/>
                        </a:rPr>
                        <a:t> &amp; Spouse</a:t>
                      </a:r>
                      <a:endParaRPr lang="en-US" sz="1600" b="1" dirty="0">
                        <a:latin typeface="Calibri" panose="020F0502020204030204" pitchFamily="34" charset="0"/>
                        <a:cs typeface="Calibri" panose="020F0502020204030204" pitchFamily="34" charset="0"/>
                      </a:endParaRPr>
                    </a:p>
                  </a:txBody>
                  <a:tcPr/>
                </a:tc>
                <a:tc>
                  <a:txBody>
                    <a:bodyPr/>
                    <a:lstStyle/>
                    <a:p>
                      <a:r>
                        <a:rPr lang="en-US" sz="1600" b="1" dirty="0">
                          <a:latin typeface="Calibri" panose="020F0502020204030204" pitchFamily="34" charset="0"/>
                          <a:cs typeface="Calibri" panose="020F0502020204030204" pitchFamily="34" charset="0"/>
                        </a:rPr>
                        <a:t>$31.03</a:t>
                      </a:r>
                    </a:p>
                  </a:txBody>
                  <a:tcPr/>
                </a:tc>
                <a:tc>
                  <a:txBody>
                    <a:bodyPr/>
                    <a:lstStyle/>
                    <a:p>
                      <a:r>
                        <a:rPr lang="en-US" sz="1600" b="1" dirty="0">
                          <a:latin typeface="Calibri" panose="020F0502020204030204" pitchFamily="34" charset="0"/>
                          <a:cs typeface="Calibri" panose="020F0502020204030204" pitchFamily="34" charset="0"/>
                        </a:rPr>
                        <a:t>$9.59</a:t>
                      </a:r>
                    </a:p>
                  </a:txBody>
                  <a:tcPr/>
                </a:tc>
                <a:extLst>
                  <a:ext uri="{0D108BD9-81ED-4DB2-BD59-A6C34878D82A}">
                    <a16:rowId xmlns:a16="http://schemas.microsoft.com/office/drawing/2014/main" val="10003"/>
                  </a:ext>
                </a:extLst>
              </a:tr>
              <a:tr h="370840">
                <a:tc>
                  <a:txBody>
                    <a:bodyPr/>
                    <a:lstStyle/>
                    <a:p>
                      <a:r>
                        <a:rPr lang="en-US" sz="1600" b="1" dirty="0">
                          <a:latin typeface="Calibri" panose="020F0502020204030204" pitchFamily="34" charset="0"/>
                          <a:cs typeface="Calibri" panose="020F0502020204030204" pitchFamily="34" charset="0"/>
                        </a:rPr>
                        <a:t>Employee &amp; Family</a:t>
                      </a:r>
                    </a:p>
                  </a:txBody>
                  <a:tcPr/>
                </a:tc>
                <a:tc>
                  <a:txBody>
                    <a:bodyPr/>
                    <a:lstStyle/>
                    <a:p>
                      <a:r>
                        <a:rPr lang="en-US" sz="1600" b="1" dirty="0">
                          <a:latin typeface="Calibri" panose="020F0502020204030204" pitchFamily="34" charset="0"/>
                          <a:cs typeface="Calibri" panose="020F0502020204030204" pitchFamily="34" charset="0"/>
                        </a:rPr>
                        <a:t>$74.47</a:t>
                      </a:r>
                    </a:p>
                  </a:txBody>
                  <a:tcPr/>
                </a:tc>
                <a:tc>
                  <a:txBody>
                    <a:bodyPr/>
                    <a:lstStyle/>
                    <a:p>
                      <a:r>
                        <a:rPr lang="en-US" sz="1600" b="1" dirty="0">
                          <a:latin typeface="Calibri" panose="020F0502020204030204" pitchFamily="34" charset="0"/>
                          <a:cs typeface="Calibri" panose="020F0502020204030204" pitchFamily="34" charset="0"/>
                        </a:rPr>
                        <a:t>$23.00</a:t>
                      </a:r>
                    </a:p>
                  </a:txBody>
                  <a:tcPr/>
                </a:tc>
                <a:extLst>
                  <a:ext uri="{0D108BD9-81ED-4DB2-BD59-A6C34878D82A}">
                    <a16:rowId xmlns:a16="http://schemas.microsoft.com/office/drawing/2014/main" val="10004"/>
                  </a:ext>
                </a:extLst>
              </a:tr>
            </a:tbl>
          </a:graphicData>
        </a:graphic>
      </p:graphicFrame>
      <p:pic>
        <p:nvPicPr>
          <p:cNvPr id="10" name="Picture 9">
            <a:extLst>
              <a:ext uri="{FF2B5EF4-FFF2-40B4-BE49-F238E27FC236}">
                <a16:creationId xmlns:a16="http://schemas.microsoft.com/office/drawing/2014/main" id="{ABFF2508-F954-A0F0-CEE2-33E3AD6C3849}"/>
              </a:ext>
            </a:extLst>
          </p:cNvPr>
          <p:cNvPicPr>
            <a:picLocks noChangeAspect="1"/>
          </p:cNvPicPr>
          <p:nvPr/>
        </p:nvPicPr>
        <p:blipFill rotWithShape="1">
          <a:blip r:embed="rId10"/>
          <a:srcRect r="2786" b="20051"/>
          <a:stretch/>
        </p:blipFill>
        <p:spPr>
          <a:xfrm>
            <a:off x="1830352" y="6096563"/>
            <a:ext cx="2777912" cy="738665"/>
          </a:xfrm>
          <a:prstGeom prst="rect">
            <a:avLst/>
          </a:prstGeom>
        </p:spPr>
      </p:pic>
      <p:pic>
        <p:nvPicPr>
          <p:cNvPr id="12" name="Picture 11">
            <a:extLst>
              <a:ext uri="{FF2B5EF4-FFF2-40B4-BE49-F238E27FC236}">
                <a16:creationId xmlns:a16="http://schemas.microsoft.com/office/drawing/2014/main" id="{D2C7A2D9-6014-6A70-33BE-B8026A356627}"/>
              </a:ext>
            </a:extLst>
          </p:cNvPr>
          <p:cNvPicPr>
            <a:picLocks noChangeAspect="1"/>
          </p:cNvPicPr>
          <p:nvPr/>
        </p:nvPicPr>
        <p:blipFill rotWithShape="1">
          <a:blip r:embed="rId11"/>
          <a:srcRect b="24035"/>
          <a:stretch/>
        </p:blipFill>
        <p:spPr>
          <a:xfrm>
            <a:off x="4805976" y="6136490"/>
            <a:ext cx="2645264" cy="630314"/>
          </a:xfrm>
          <a:prstGeom prst="rect">
            <a:avLst/>
          </a:prstGeom>
        </p:spPr>
      </p:pic>
    </p:spTree>
    <p:custDataLst>
      <p:tags r:id="rId1"/>
    </p:custDataLst>
    <p:extLst>
      <p:ext uri="{BB962C8B-B14F-4D97-AF65-F5344CB8AC3E}">
        <p14:creationId xmlns:p14="http://schemas.microsoft.com/office/powerpoint/2010/main" val="1767310215"/>
      </p:ext>
    </p:extLst>
  </p:cSld>
  <p:clrMapOvr>
    <a:masterClrMapping/>
  </p:clrMapOvr>
  <mc:AlternateContent xmlns:mc="http://schemas.openxmlformats.org/markup-compatibility/2006" xmlns:p14="http://schemas.microsoft.com/office/powerpoint/2010/main">
    <mc:Choice Requires="p14">
      <p:transition spd="slow" p14:dur="2000" advTm="46494"/>
    </mc:Choice>
    <mc:Fallback xmlns="">
      <p:transition spd="slow" advTm="46494"/>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67.8"/>
</p:tagLst>
</file>

<file path=ppt/tags/tag2.xml><?xml version="1.0" encoding="utf-8"?>
<p:tagLst xmlns:a="http://schemas.openxmlformats.org/drawingml/2006/main" xmlns:r="http://schemas.openxmlformats.org/officeDocument/2006/relationships" xmlns:p="http://schemas.openxmlformats.org/presentationml/2006/main">
  <p:tag name="TIMING" val="|37.6"/>
</p:tagLst>
</file>

<file path=ppt/tags/tag3.xml><?xml version="1.0" encoding="utf-8"?>
<p:tagLst xmlns:a="http://schemas.openxmlformats.org/drawingml/2006/main" xmlns:r="http://schemas.openxmlformats.org/officeDocument/2006/relationships" xmlns:p="http://schemas.openxmlformats.org/presentationml/2006/main">
  <p:tag name="TIMING" val="|9.2|14.6|1.4"/>
</p:tagLst>
</file>

<file path=ppt/tags/tag4.xml><?xml version="1.0" encoding="utf-8"?>
<p:tagLst xmlns:a="http://schemas.openxmlformats.org/drawingml/2006/main" xmlns:r="http://schemas.openxmlformats.org/officeDocument/2006/relationships" xmlns:p="http://schemas.openxmlformats.org/presentationml/2006/main">
  <p:tag name="TIMING" val="|24.2"/>
</p:tagLst>
</file>

<file path=ppt/tags/tag5.xml><?xml version="1.0" encoding="utf-8"?>
<p:tagLst xmlns:a="http://schemas.openxmlformats.org/drawingml/2006/main" xmlns:r="http://schemas.openxmlformats.org/officeDocument/2006/relationships" xmlns:p="http://schemas.openxmlformats.org/presentationml/2006/main">
  <p:tag name="TIMING" val="|12.5|9.8|4.1|1.8|1.1|10.2|4|32.1|7.5|9.4|24.8|19.7|23.9|19|13.6"/>
</p:tagLst>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7fa5be20-dc39-4186-a780-7e1bcec99d18}" enabled="1" method="Standard" siteId="{c5063431-d7f2-48db-ac62-eaeaa2e0bffc}" contentBits="0" removed="0"/>
</clbl:labelList>
</file>

<file path=docProps/app.xml><?xml version="1.0" encoding="utf-8"?>
<Properties xmlns="http://schemas.openxmlformats.org/officeDocument/2006/extended-properties" xmlns:vt="http://schemas.openxmlformats.org/officeDocument/2006/docPropsVTypes">
  <Template>Facet</Template>
  <TotalTime>11282</TotalTime>
  <Words>1506</Words>
  <Application>Microsoft Office PowerPoint</Application>
  <PresentationFormat>Widescreen</PresentationFormat>
  <Paragraphs>203</Paragraphs>
  <Slides>18</Slides>
  <Notes>18</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Calibri Light</vt:lpstr>
      <vt:lpstr>Trebuchet MS</vt:lpstr>
      <vt:lpstr>Wingdings</vt:lpstr>
      <vt:lpstr>Wingdings 3</vt:lpstr>
      <vt:lpstr>Facet</vt:lpstr>
      <vt:lpstr>2025-2026 Summer Enrollment</vt:lpstr>
      <vt:lpstr>Highlights</vt:lpstr>
      <vt:lpstr>Summer Enrollment </vt:lpstr>
      <vt:lpstr>ERS Webinars www.ers.texas.gov/event-calendars</vt:lpstr>
      <vt:lpstr>Eligible Dependent Verification Process</vt:lpstr>
      <vt:lpstr>Tobacco User Premium </vt:lpstr>
      <vt:lpstr>Medical Insurance and Rx Options</vt:lpstr>
      <vt:lpstr>Out of Pocket Maximums</vt:lpstr>
      <vt:lpstr>Dental Insurance </vt:lpstr>
      <vt:lpstr>Vision Insurance </vt:lpstr>
      <vt:lpstr>Life Insurance</vt:lpstr>
      <vt:lpstr>Texas Income Protection Plan Short- &amp; Long-Term Disability Insurance </vt:lpstr>
      <vt:lpstr>Flexible Spending Accounts</vt:lpstr>
      <vt:lpstr>Health Savings Account  (Consumer Directed HealthSelect Enrollees Only)</vt:lpstr>
      <vt:lpstr>Employee Assistance Program </vt:lpstr>
      <vt:lpstr>“Collin Invests” Enhanced Retirement Savings Plan 403(b)</vt:lpstr>
      <vt:lpstr>How Do I Make Changes?</vt:lpstr>
      <vt:lpstr>PowerPoint Presentation</vt:lpstr>
    </vt:vector>
  </TitlesOfParts>
  <Company>Collin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Collin College HR/Benefits</dc:creator>
  <cp:lastModifiedBy>Michelle Benvie</cp:lastModifiedBy>
  <cp:revision>291</cp:revision>
  <cp:lastPrinted>2023-07-06T16:34:59Z</cp:lastPrinted>
  <dcterms:created xsi:type="dcterms:W3CDTF">2017-06-08T12:58:05Z</dcterms:created>
  <dcterms:modified xsi:type="dcterms:W3CDTF">2025-07-01T14:37:19Z</dcterms:modified>
</cp:coreProperties>
</file>