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9" r:id="rId6"/>
    <p:sldId id="280" r:id="rId7"/>
    <p:sldId id="281" r:id="rId8"/>
    <p:sldId id="282" r:id="rId9"/>
    <p:sldId id="277" r:id="rId10"/>
    <p:sldId id="284" r:id="rId11"/>
    <p:sldId id="285" r:id="rId12"/>
    <p:sldId id="293" r:id="rId13"/>
    <p:sldId id="306" r:id="rId14"/>
    <p:sldId id="295" r:id="rId15"/>
    <p:sldId id="257" r:id="rId16"/>
    <p:sldId id="286" r:id="rId17"/>
    <p:sldId id="287" r:id="rId18"/>
    <p:sldId id="308" r:id="rId19"/>
    <p:sldId id="288" r:id="rId20"/>
    <p:sldId id="289" r:id="rId21"/>
    <p:sldId id="290" r:id="rId22"/>
    <p:sldId id="291" r:id="rId23"/>
    <p:sldId id="292" r:id="rId24"/>
    <p:sldId id="296" r:id="rId25"/>
    <p:sldId id="303" r:id="rId26"/>
    <p:sldId id="310" r:id="rId27"/>
    <p:sldId id="278" r:id="rId28"/>
    <p:sldId id="283" r:id="rId29"/>
    <p:sldId id="304" r:id="rId30"/>
    <p:sldId id="267" r:id="rId31"/>
    <p:sldId id="265" r:id="rId32"/>
    <p:sldId id="312" r:id="rId33"/>
    <p:sldId id="270" r:id="rId34"/>
    <p:sldId id="299" r:id="rId35"/>
    <p:sldId id="300" r:id="rId36"/>
    <p:sldId id="302" r:id="rId37"/>
    <p:sldId id="298" r:id="rId38"/>
    <p:sldId id="271"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406171-4904-4569-9D4E-451A909A099B}" v="2" dt="2025-04-08T23:30:56.6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C2C77-5A28-4B3C-9EA2-C4C230CC19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0A8979B-1086-492F-BCD7-E6A1C26E61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D0F705-3A63-47F1-997F-97022D9F8B03}"/>
              </a:ext>
            </a:extLst>
          </p:cNvPr>
          <p:cNvSpPr>
            <a:spLocks noGrp="1"/>
          </p:cNvSpPr>
          <p:nvPr>
            <p:ph type="dt" sz="half" idx="10"/>
          </p:nvPr>
        </p:nvSpPr>
        <p:spPr/>
        <p:txBody>
          <a:bodyPr/>
          <a:lstStyle/>
          <a:p>
            <a:fld id="{DC773CEF-EF4A-4150-B931-744EE7D364C8}" type="datetimeFigureOut">
              <a:rPr lang="en-US" smtClean="0"/>
              <a:t>4/8/2025</a:t>
            </a:fld>
            <a:endParaRPr lang="en-US"/>
          </a:p>
        </p:txBody>
      </p:sp>
      <p:sp>
        <p:nvSpPr>
          <p:cNvPr id="5" name="Footer Placeholder 4">
            <a:extLst>
              <a:ext uri="{FF2B5EF4-FFF2-40B4-BE49-F238E27FC236}">
                <a16:creationId xmlns:a16="http://schemas.microsoft.com/office/drawing/2014/main" id="{1C6B45CF-20A5-406F-858C-E2C766BCB0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B21604-F887-47B2-A8A6-92F111436145}"/>
              </a:ext>
            </a:extLst>
          </p:cNvPr>
          <p:cNvSpPr>
            <a:spLocks noGrp="1"/>
          </p:cNvSpPr>
          <p:nvPr>
            <p:ph type="sldNum" sz="quarter" idx="12"/>
          </p:nvPr>
        </p:nvSpPr>
        <p:spPr/>
        <p:txBody>
          <a:bodyPr/>
          <a:lstStyle/>
          <a:p>
            <a:fld id="{98BBC6F6-A041-420A-86FB-4CC15BC452CE}" type="slidenum">
              <a:rPr lang="en-US" smtClean="0"/>
              <a:t>‹#›</a:t>
            </a:fld>
            <a:endParaRPr lang="en-US"/>
          </a:p>
        </p:txBody>
      </p:sp>
    </p:spTree>
    <p:extLst>
      <p:ext uri="{BB962C8B-B14F-4D97-AF65-F5344CB8AC3E}">
        <p14:creationId xmlns:p14="http://schemas.microsoft.com/office/powerpoint/2010/main" val="2204678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563C1-CEF8-4127-A2DD-2DD0F4D0F9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4A7ACA-C054-4AE6-A90D-F13C186B16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90B97-2ADF-4CF4-8CB2-6651AC0FE86D}"/>
              </a:ext>
            </a:extLst>
          </p:cNvPr>
          <p:cNvSpPr>
            <a:spLocks noGrp="1"/>
          </p:cNvSpPr>
          <p:nvPr>
            <p:ph type="dt" sz="half" idx="10"/>
          </p:nvPr>
        </p:nvSpPr>
        <p:spPr/>
        <p:txBody>
          <a:bodyPr/>
          <a:lstStyle/>
          <a:p>
            <a:fld id="{DC773CEF-EF4A-4150-B931-744EE7D364C8}" type="datetimeFigureOut">
              <a:rPr lang="en-US" smtClean="0"/>
              <a:t>4/8/2025</a:t>
            </a:fld>
            <a:endParaRPr lang="en-US"/>
          </a:p>
        </p:txBody>
      </p:sp>
      <p:sp>
        <p:nvSpPr>
          <p:cNvPr id="5" name="Footer Placeholder 4">
            <a:extLst>
              <a:ext uri="{FF2B5EF4-FFF2-40B4-BE49-F238E27FC236}">
                <a16:creationId xmlns:a16="http://schemas.microsoft.com/office/drawing/2014/main" id="{9FF5649D-592C-486D-B173-6704262E80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D3093B-051E-4E3E-B339-D1CD9D06F4A6}"/>
              </a:ext>
            </a:extLst>
          </p:cNvPr>
          <p:cNvSpPr>
            <a:spLocks noGrp="1"/>
          </p:cNvSpPr>
          <p:nvPr>
            <p:ph type="sldNum" sz="quarter" idx="12"/>
          </p:nvPr>
        </p:nvSpPr>
        <p:spPr/>
        <p:txBody>
          <a:bodyPr/>
          <a:lstStyle/>
          <a:p>
            <a:fld id="{98BBC6F6-A041-420A-86FB-4CC15BC452CE}" type="slidenum">
              <a:rPr lang="en-US" smtClean="0"/>
              <a:t>‹#›</a:t>
            </a:fld>
            <a:endParaRPr lang="en-US"/>
          </a:p>
        </p:txBody>
      </p:sp>
    </p:spTree>
    <p:extLst>
      <p:ext uri="{BB962C8B-B14F-4D97-AF65-F5344CB8AC3E}">
        <p14:creationId xmlns:p14="http://schemas.microsoft.com/office/powerpoint/2010/main" val="1055535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3EC2B3-E47E-4950-B218-11F00EB3F7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7A8C02C-FB2D-4D5C-80BE-CC8D6A2D89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DF0C6B-F55A-4E3F-B6D3-A0751803A8A7}"/>
              </a:ext>
            </a:extLst>
          </p:cNvPr>
          <p:cNvSpPr>
            <a:spLocks noGrp="1"/>
          </p:cNvSpPr>
          <p:nvPr>
            <p:ph type="dt" sz="half" idx="10"/>
          </p:nvPr>
        </p:nvSpPr>
        <p:spPr/>
        <p:txBody>
          <a:bodyPr/>
          <a:lstStyle/>
          <a:p>
            <a:fld id="{DC773CEF-EF4A-4150-B931-744EE7D364C8}" type="datetimeFigureOut">
              <a:rPr lang="en-US" smtClean="0"/>
              <a:t>4/8/2025</a:t>
            </a:fld>
            <a:endParaRPr lang="en-US"/>
          </a:p>
        </p:txBody>
      </p:sp>
      <p:sp>
        <p:nvSpPr>
          <p:cNvPr id="5" name="Footer Placeholder 4">
            <a:extLst>
              <a:ext uri="{FF2B5EF4-FFF2-40B4-BE49-F238E27FC236}">
                <a16:creationId xmlns:a16="http://schemas.microsoft.com/office/drawing/2014/main" id="{85509840-92A5-45DA-BF39-3B69FF09DE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39A95E-54E4-4CFF-B8C4-234244BD1B86}"/>
              </a:ext>
            </a:extLst>
          </p:cNvPr>
          <p:cNvSpPr>
            <a:spLocks noGrp="1"/>
          </p:cNvSpPr>
          <p:nvPr>
            <p:ph type="sldNum" sz="quarter" idx="12"/>
          </p:nvPr>
        </p:nvSpPr>
        <p:spPr/>
        <p:txBody>
          <a:bodyPr/>
          <a:lstStyle/>
          <a:p>
            <a:fld id="{98BBC6F6-A041-420A-86FB-4CC15BC452CE}" type="slidenum">
              <a:rPr lang="en-US" smtClean="0"/>
              <a:t>‹#›</a:t>
            </a:fld>
            <a:endParaRPr lang="en-US"/>
          </a:p>
        </p:txBody>
      </p:sp>
    </p:spTree>
    <p:extLst>
      <p:ext uri="{BB962C8B-B14F-4D97-AF65-F5344CB8AC3E}">
        <p14:creationId xmlns:p14="http://schemas.microsoft.com/office/powerpoint/2010/main" val="241701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FA2D0-99A0-4A4C-B2FC-92E530DF68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D81F2F-83D9-4A22-9866-013780DC62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380F79-243A-442B-9368-E6703A680D55}"/>
              </a:ext>
            </a:extLst>
          </p:cNvPr>
          <p:cNvSpPr>
            <a:spLocks noGrp="1"/>
          </p:cNvSpPr>
          <p:nvPr>
            <p:ph type="dt" sz="half" idx="10"/>
          </p:nvPr>
        </p:nvSpPr>
        <p:spPr/>
        <p:txBody>
          <a:bodyPr/>
          <a:lstStyle/>
          <a:p>
            <a:fld id="{DC773CEF-EF4A-4150-B931-744EE7D364C8}" type="datetimeFigureOut">
              <a:rPr lang="en-US" smtClean="0"/>
              <a:t>4/8/2025</a:t>
            </a:fld>
            <a:endParaRPr lang="en-US"/>
          </a:p>
        </p:txBody>
      </p:sp>
      <p:sp>
        <p:nvSpPr>
          <p:cNvPr id="5" name="Footer Placeholder 4">
            <a:extLst>
              <a:ext uri="{FF2B5EF4-FFF2-40B4-BE49-F238E27FC236}">
                <a16:creationId xmlns:a16="http://schemas.microsoft.com/office/drawing/2014/main" id="{667F15C9-5018-498B-B56F-608089FE19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F2B196-68F9-4BE1-AFB6-140A571DDBE1}"/>
              </a:ext>
            </a:extLst>
          </p:cNvPr>
          <p:cNvSpPr>
            <a:spLocks noGrp="1"/>
          </p:cNvSpPr>
          <p:nvPr>
            <p:ph type="sldNum" sz="quarter" idx="12"/>
          </p:nvPr>
        </p:nvSpPr>
        <p:spPr/>
        <p:txBody>
          <a:bodyPr/>
          <a:lstStyle/>
          <a:p>
            <a:fld id="{98BBC6F6-A041-420A-86FB-4CC15BC452CE}" type="slidenum">
              <a:rPr lang="en-US" smtClean="0"/>
              <a:t>‹#›</a:t>
            </a:fld>
            <a:endParaRPr lang="en-US"/>
          </a:p>
        </p:txBody>
      </p:sp>
    </p:spTree>
    <p:extLst>
      <p:ext uri="{BB962C8B-B14F-4D97-AF65-F5344CB8AC3E}">
        <p14:creationId xmlns:p14="http://schemas.microsoft.com/office/powerpoint/2010/main" val="3776022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9276-6FEA-4C3F-A25C-92178E64FA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48848B-3D99-409B-8803-54C5238900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77DB8-4D1E-42F3-A9C3-DDD7E18EB0CF}"/>
              </a:ext>
            </a:extLst>
          </p:cNvPr>
          <p:cNvSpPr>
            <a:spLocks noGrp="1"/>
          </p:cNvSpPr>
          <p:nvPr>
            <p:ph type="dt" sz="half" idx="10"/>
          </p:nvPr>
        </p:nvSpPr>
        <p:spPr/>
        <p:txBody>
          <a:bodyPr/>
          <a:lstStyle/>
          <a:p>
            <a:fld id="{DC773CEF-EF4A-4150-B931-744EE7D364C8}" type="datetimeFigureOut">
              <a:rPr lang="en-US" smtClean="0"/>
              <a:t>4/8/2025</a:t>
            </a:fld>
            <a:endParaRPr lang="en-US"/>
          </a:p>
        </p:txBody>
      </p:sp>
      <p:sp>
        <p:nvSpPr>
          <p:cNvPr id="5" name="Footer Placeholder 4">
            <a:extLst>
              <a:ext uri="{FF2B5EF4-FFF2-40B4-BE49-F238E27FC236}">
                <a16:creationId xmlns:a16="http://schemas.microsoft.com/office/drawing/2014/main" id="{658750B7-7F9C-4C9C-9CC2-2D5383A9E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A7DA84-578A-4906-9468-D8D1166B8332}"/>
              </a:ext>
            </a:extLst>
          </p:cNvPr>
          <p:cNvSpPr>
            <a:spLocks noGrp="1"/>
          </p:cNvSpPr>
          <p:nvPr>
            <p:ph type="sldNum" sz="quarter" idx="12"/>
          </p:nvPr>
        </p:nvSpPr>
        <p:spPr/>
        <p:txBody>
          <a:bodyPr/>
          <a:lstStyle/>
          <a:p>
            <a:fld id="{98BBC6F6-A041-420A-86FB-4CC15BC452CE}" type="slidenum">
              <a:rPr lang="en-US" smtClean="0"/>
              <a:t>‹#›</a:t>
            </a:fld>
            <a:endParaRPr lang="en-US"/>
          </a:p>
        </p:txBody>
      </p:sp>
    </p:spTree>
    <p:extLst>
      <p:ext uri="{BB962C8B-B14F-4D97-AF65-F5344CB8AC3E}">
        <p14:creationId xmlns:p14="http://schemas.microsoft.com/office/powerpoint/2010/main" val="230217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B8CDD-56EA-4807-8CF5-BAA971D68E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190E46-30CA-4CC7-8EB8-0E96725238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11239A-91CD-4F14-A34F-B0560F365E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44E156-C244-4C25-A1FF-589C133C09B7}"/>
              </a:ext>
            </a:extLst>
          </p:cNvPr>
          <p:cNvSpPr>
            <a:spLocks noGrp="1"/>
          </p:cNvSpPr>
          <p:nvPr>
            <p:ph type="dt" sz="half" idx="10"/>
          </p:nvPr>
        </p:nvSpPr>
        <p:spPr/>
        <p:txBody>
          <a:bodyPr/>
          <a:lstStyle/>
          <a:p>
            <a:fld id="{DC773CEF-EF4A-4150-B931-744EE7D364C8}" type="datetimeFigureOut">
              <a:rPr lang="en-US" smtClean="0"/>
              <a:t>4/8/2025</a:t>
            </a:fld>
            <a:endParaRPr lang="en-US"/>
          </a:p>
        </p:txBody>
      </p:sp>
      <p:sp>
        <p:nvSpPr>
          <p:cNvPr id="6" name="Footer Placeholder 5">
            <a:extLst>
              <a:ext uri="{FF2B5EF4-FFF2-40B4-BE49-F238E27FC236}">
                <a16:creationId xmlns:a16="http://schemas.microsoft.com/office/drawing/2014/main" id="{FF774BC0-823A-4C89-84F4-908C9AB65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B848EC-23E3-4D67-B320-E585731463F4}"/>
              </a:ext>
            </a:extLst>
          </p:cNvPr>
          <p:cNvSpPr>
            <a:spLocks noGrp="1"/>
          </p:cNvSpPr>
          <p:nvPr>
            <p:ph type="sldNum" sz="quarter" idx="12"/>
          </p:nvPr>
        </p:nvSpPr>
        <p:spPr/>
        <p:txBody>
          <a:bodyPr/>
          <a:lstStyle/>
          <a:p>
            <a:fld id="{98BBC6F6-A041-420A-86FB-4CC15BC452CE}" type="slidenum">
              <a:rPr lang="en-US" smtClean="0"/>
              <a:t>‹#›</a:t>
            </a:fld>
            <a:endParaRPr lang="en-US"/>
          </a:p>
        </p:txBody>
      </p:sp>
    </p:spTree>
    <p:extLst>
      <p:ext uri="{BB962C8B-B14F-4D97-AF65-F5344CB8AC3E}">
        <p14:creationId xmlns:p14="http://schemas.microsoft.com/office/powerpoint/2010/main" val="3238984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05BF0-D3C7-4970-B533-0836B532B2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B4A32F-9849-4ABA-B2F6-3D16F62429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CC222B-44E5-4CF7-8C86-2B61075429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AB0055-B4E7-4FF8-BC58-7DA39953BF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46E756-789A-4965-872F-1AE1D4EC98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168A08-42DE-4190-B8E3-8D71E8349154}"/>
              </a:ext>
            </a:extLst>
          </p:cNvPr>
          <p:cNvSpPr>
            <a:spLocks noGrp="1"/>
          </p:cNvSpPr>
          <p:nvPr>
            <p:ph type="dt" sz="half" idx="10"/>
          </p:nvPr>
        </p:nvSpPr>
        <p:spPr/>
        <p:txBody>
          <a:bodyPr/>
          <a:lstStyle/>
          <a:p>
            <a:fld id="{DC773CEF-EF4A-4150-B931-744EE7D364C8}" type="datetimeFigureOut">
              <a:rPr lang="en-US" smtClean="0"/>
              <a:t>4/8/2025</a:t>
            </a:fld>
            <a:endParaRPr lang="en-US"/>
          </a:p>
        </p:txBody>
      </p:sp>
      <p:sp>
        <p:nvSpPr>
          <p:cNvPr id="8" name="Footer Placeholder 7">
            <a:extLst>
              <a:ext uri="{FF2B5EF4-FFF2-40B4-BE49-F238E27FC236}">
                <a16:creationId xmlns:a16="http://schemas.microsoft.com/office/drawing/2014/main" id="{EE114513-BA21-4F18-98E0-4EA4136601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FAB523-0371-4E4F-86E4-E5BDE6C5E042}"/>
              </a:ext>
            </a:extLst>
          </p:cNvPr>
          <p:cNvSpPr>
            <a:spLocks noGrp="1"/>
          </p:cNvSpPr>
          <p:nvPr>
            <p:ph type="sldNum" sz="quarter" idx="12"/>
          </p:nvPr>
        </p:nvSpPr>
        <p:spPr/>
        <p:txBody>
          <a:bodyPr/>
          <a:lstStyle/>
          <a:p>
            <a:fld id="{98BBC6F6-A041-420A-86FB-4CC15BC452CE}" type="slidenum">
              <a:rPr lang="en-US" smtClean="0"/>
              <a:t>‹#›</a:t>
            </a:fld>
            <a:endParaRPr lang="en-US"/>
          </a:p>
        </p:txBody>
      </p:sp>
    </p:spTree>
    <p:extLst>
      <p:ext uri="{BB962C8B-B14F-4D97-AF65-F5344CB8AC3E}">
        <p14:creationId xmlns:p14="http://schemas.microsoft.com/office/powerpoint/2010/main" val="358103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7D3FE-14D4-4B8C-B9D7-25F2FD8DA2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23C5E9-06B2-4CD0-9290-9AE7B15CEB97}"/>
              </a:ext>
            </a:extLst>
          </p:cNvPr>
          <p:cNvSpPr>
            <a:spLocks noGrp="1"/>
          </p:cNvSpPr>
          <p:nvPr>
            <p:ph type="dt" sz="half" idx="10"/>
          </p:nvPr>
        </p:nvSpPr>
        <p:spPr/>
        <p:txBody>
          <a:bodyPr/>
          <a:lstStyle/>
          <a:p>
            <a:fld id="{DC773CEF-EF4A-4150-B931-744EE7D364C8}" type="datetimeFigureOut">
              <a:rPr lang="en-US" smtClean="0"/>
              <a:t>4/8/2025</a:t>
            </a:fld>
            <a:endParaRPr lang="en-US"/>
          </a:p>
        </p:txBody>
      </p:sp>
      <p:sp>
        <p:nvSpPr>
          <p:cNvPr id="4" name="Footer Placeholder 3">
            <a:extLst>
              <a:ext uri="{FF2B5EF4-FFF2-40B4-BE49-F238E27FC236}">
                <a16:creationId xmlns:a16="http://schemas.microsoft.com/office/drawing/2014/main" id="{CEEE4DBA-DED6-4FA7-B89A-F5AB911896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382F637-CFE4-4B1A-A650-BFF2F85E97E0}"/>
              </a:ext>
            </a:extLst>
          </p:cNvPr>
          <p:cNvSpPr>
            <a:spLocks noGrp="1"/>
          </p:cNvSpPr>
          <p:nvPr>
            <p:ph type="sldNum" sz="quarter" idx="12"/>
          </p:nvPr>
        </p:nvSpPr>
        <p:spPr/>
        <p:txBody>
          <a:bodyPr/>
          <a:lstStyle/>
          <a:p>
            <a:fld id="{98BBC6F6-A041-420A-86FB-4CC15BC452CE}" type="slidenum">
              <a:rPr lang="en-US" smtClean="0"/>
              <a:t>‹#›</a:t>
            </a:fld>
            <a:endParaRPr lang="en-US"/>
          </a:p>
        </p:txBody>
      </p:sp>
    </p:spTree>
    <p:extLst>
      <p:ext uri="{BB962C8B-B14F-4D97-AF65-F5344CB8AC3E}">
        <p14:creationId xmlns:p14="http://schemas.microsoft.com/office/powerpoint/2010/main" val="1437337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7CCD2-1540-4CF8-A25F-97EFE9446A40}"/>
              </a:ext>
            </a:extLst>
          </p:cNvPr>
          <p:cNvSpPr>
            <a:spLocks noGrp="1"/>
          </p:cNvSpPr>
          <p:nvPr>
            <p:ph type="dt" sz="half" idx="10"/>
          </p:nvPr>
        </p:nvSpPr>
        <p:spPr/>
        <p:txBody>
          <a:bodyPr/>
          <a:lstStyle/>
          <a:p>
            <a:fld id="{DC773CEF-EF4A-4150-B931-744EE7D364C8}" type="datetimeFigureOut">
              <a:rPr lang="en-US" smtClean="0"/>
              <a:t>4/8/2025</a:t>
            </a:fld>
            <a:endParaRPr lang="en-US"/>
          </a:p>
        </p:txBody>
      </p:sp>
      <p:sp>
        <p:nvSpPr>
          <p:cNvPr id="3" name="Footer Placeholder 2">
            <a:extLst>
              <a:ext uri="{FF2B5EF4-FFF2-40B4-BE49-F238E27FC236}">
                <a16:creationId xmlns:a16="http://schemas.microsoft.com/office/drawing/2014/main" id="{1053AB30-6866-402B-ADB7-DEE4359E96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21112-390D-4FAC-984E-88706CC61B7E}"/>
              </a:ext>
            </a:extLst>
          </p:cNvPr>
          <p:cNvSpPr>
            <a:spLocks noGrp="1"/>
          </p:cNvSpPr>
          <p:nvPr>
            <p:ph type="sldNum" sz="quarter" idx="12"/>
          </p:nvPr>
        </p:nvSpPr>
        <p:spPr/>
        <p:txBody>
          <a:bodyPr/>
          <a:lstStyle/>
          <a:p>
            <a:fld id="{98BBC6F6-A041-420A-86FB-4CC15BC452CE}" type="slidenum">
              <a:rPr lang="en-US" smtClean="0"/>
              <a:t>‹#›</a:t>
            </a:fld>
            <a:endParaRPr lang="en-US"/>
          </a:p>
        </p:txBody>
      </p:sp>
    </p:spTree>
    <p:extLst>
      <p:ext uri="{BB962C8B-B14F-4D97-AF65-F5344CB8AC3E}">
        <p14:creationId xmlns:p14="http://schemas.microsoft.com/office/powerpoint/2010/main" val="1315944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064CF-5B13-4143-91CF-7E6E76C32B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FD3EFE-BD88-4CE3-9FEE-388A09EF37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EB1104-F6A2-465F-AE19-7221119323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DF75E7-C240-489F-A3BC-AE4E5B66D4E2}"/>
              </a:ext>
            </a:extLst>
          </p:cNvPr>
          <p:cNvSpPr>
            <a:spLocks noGrp="1"/>
          </p:cNvSpPr>
          <p:nvPr>
            <p:ph type="dt" sz="half" idx="10"/>
          </p:nvPr>
        </p:nvSpPr>
        <p:spPr/>
        <p:txBody>
          <a:bodyPr/>
          <a:lstStyle/>
          <a:p>
            <a:fld id="{DC773CEF-EF4A-4150-B931-744EE7D364C8}" type="datetimeFigureOut">
              <a:rPr lang="en-US" smtClean="0"/>
              <a:t>4/8/2025</a:t>
            </a:fld>
            <a:endParaRPr lang="en-US"/>
          </a:p>
        </p:txBody>
      </p:sp>
      <p:sp>
        <p:nvSpPr>
          <p:cNvPr id="6" name="Footer Placeholder 5">
            <a:extLst>
              <a:ext uri="{FF2B5EF4-FFF2-40B4-BE49-F238E27FC236}">
                <a16:creationId xmlns:a16="http://schemas.microsoft.com/office/drawing/2014/main" id="{872A2022-8DF8-4300-A532-397EBBD6A3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7E27BB-69FC-4F3D-8213-BF03450B91D4}"/>
              </a:ext>
            </a:extLst>
          </p:cNvPr>
          <p:cNvSpPr>
            <a:spLocks noGrp="1"/>
          </p:cNvSpPr>
          <p:nvPr>
            <p:ph type="sldNum" sz="quarter" idx="12"/>
          </p:nvPr>
        </p:nvSpPr>
        <p:spPr/>
        <p:txBody>
          <a:bodyPr/>
          <a:lstStyle/>
          <a:p>
            <a:fld id="{98BBC6F6-A041-420A-86FB-4CC15BC452CE}" type="slidenum">
              <a:rPr lang="en-US" smtClean="0"/>
              <a:t>‹#›</a:t>
            </a:fld>
            <a:endParaRPr lang="en-US"/>
          </a:p>
        </p:txBody>
      </p:sp>
    </p:spTree>
    <p:extLst>
      <p:ext uri="{BB962C8B-B14F-4D97-AF65-F5344CB8AC3E}">
        <p14:creationId xmlns:p14="http://schemas.microsoft.com/office/powerpoint/2010/main" val="4147314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CCDA2-DB3A-4BA5-9707-D3B669FA88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EB5C96-81F0-4ADA-8373-7A1236EF2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A618DD-4973-4BC6-99D5-2D084C3557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B6481D-B1C5-4F40-89DA-7F66A4031355}"/>
              </a:ext>
            </a:extLst>
          </p:cNvPr>
          <p:cNvSpPr>
            <a:spLocks noGrp="1"/>
          </p:cNvSpPr>
          <p:nvPr>
            <p:ph type="dt" sz="half" idx="10"/>
          </p:nvPr>
        </p:nvSpPr>
        <p:spPr/>
        <p:txBody>
          <a:bodyPr/>
          <a:lstStyle/>
          <a:p>
            <a:fld id="{DC773CEF-EF4A-4150-B931-744EE7D364C8}" type="datetimeFigureOut">
              <a:rPr lang="en-US" smtClean="0"/>
              <a:t>4/8/2025</a:t>
            </a:fld>
            <a:endParaRPr lang="en-US"/>
          </a:p>
        </p:txBody>
      </p:sp>
      <p:sp>
        <p:nvSpPr>
          <p:cNvPr id="6" name="Footer Placeholder 5">
            <a:extLst>
              <a:ext uri="{FF2B5EF4-FFF2-40B4-BE49-F238E27FC236}">
                <a16:creationId xmlns:a16="http://schemas.microsoft.com/office/drawing/2014/main" id="{867EEAD6-E11A-44D0-8B8B-D62A2D2C7A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39E320-B8E5-44D5-9BCE-4714EEDEBB51}"/>
              </a:ext>
            </a:extLst>
          </p:cNvPr>
          <p:cNvSpPr>
            <a:spLocks noGrp="1"/>
          </p:cNvSpPr>
          <p:nvPr>
            <p:ph type="sldNum" sz="quarter" idx="12"/>
          </p:nvPr>
        </p:nvSpPr>
        <p:spPr/>
        <p:txBody>
          <a:bodyPr/>
          <a:lstStyle/>
          <a:p>
            <a:fld id="{98BBC6F6-A041-420A-86FB-4CC15BC452CE}" type="slidenum">
              <a:rPr lang="en-US" smtClean="0"/>
              <a:t>‹#›</a:t>
            </a:fld>
            <a:endParaRPr lang="en-US"/>
          </a:p>
        </p:txBody>
      </p:sp>
    </p:spTree>
    <p:extLst>
      <p:ext uri="{BB962C8B-B14F-4D97-AF65-F5344CB8AC3E}">
        <p14:creationId xmlns:p14="http://schemas.microsoft.com/office/powerpoint/2010/main" val="1207525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81AE67-FB68-4E3E-9496-989ED71BC3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92EC0A-0A84-48AC-983E-4DC3683511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02EC9A-191B-4C4A-BB02-34915FB512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773CEF-EF4A-4150-B931-744EE7D364C8}" type="datetimeFigureOut">
              <a:rPr lang="en-US" smtClean="0"/>
              <a:t>4/8/2025</a:t>
            </a:fld>
            <a:endParaRPr lang="en-US"/>
          </a:p>
        </p:txBody>
      </p:sp>
      <p:sp>
        <p:nvSpPr>
          <p:cNvPr id="5" name="Footer Placeholder 4">
            <a:extLst>
              <a:ext uri="{FF2B5EF4-FFF2-40B4-BE49-F238E27FC236}">
                <a16:creationId xmlns:a16="http://schemas.microsoft.com/office/drawing/2014/main" id="{1E894352-082A-4496-BEA0-587BBFAEF7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5BB047-A0C4-423C-997C-673C65A55D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BBC6F6-A041-420A-86FB-4CC15BC452CE}" type="slidenum">
              <a:rPr lang="en-US" smtClean="0"/>
              <a:t>‹#›</a:t>
            </a:fld>
            <a:endParaRPr lang="en-US"/>
          </a:p>
        </p:txBody>
      </p:sp>
    </p:spTree>
    <p:extLst>
      <p:ext uri="{BB962C8B-B14F-4D97-AF65-F5344CB8AC3E}">
        <p14:creationId xmlns:p14="http://schemas.microsoft.com/office/powerpoint/2010/main" val="1891187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ollin.edu/department/lvn/" TargetMode="External"/><Relationship Id="rId2" Type="http://schemas.openxmlformats.org/officeDocument/2006/relationships/hyperlink" Target="http://www.atitesting.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atitesting.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ollin.edu/department/lv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collin.edu/gettingstarted/financialaid/"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collin.edu/"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collin.edu/department/lv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SThomas@collin.edu" TargetMode="External"/><Relationship Id="rId2" Type="http://schemas.openxmlformats.org/officeDocument/2006/relationships/hyperlink" Target="mailto:ssuvannachakkham@collin.edu" TargetMode="External"/><Relationship Id="rId1" Type="http://schemas.openxmlformats.org/officeDocument/2006/relationships/slideLayout" Target="../slideLayouts/slideLayout2.xml"/><Relationship Id="rId4" Type="http://schemas.openxmlformats.org/officeDocument/2006/relationships/hyperlink" Target="mailto:kforcum@Collin.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l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3C80A-0831-4165-B36E-31F636136886}"/>
              </a:ext>
            </a:extLst>
          </p:cNvPr>
          <p:cNvSpPr>
            <a:spLocks noGrp="1"/>
          </p:cNvSpPr>
          <p:nvPr>
            <p:ph type="ctrTitle"/>
          </p:nvPr>
        </p:nvSpPr>
        <p:spPr>
          <a:xfrm>
            <a:off x="594360" y="425302"/>
            <a:ext cx="11121390" cy="1616149"/>
          </a:xfrm>
        </p:spPr>
        <p:txBody>
          <a:bodyPr>
            <a:normAutofit/>
          </a:bodyPr>
          <a:lstStyle/>
          <a:p>
            <a:r>
              <a:rPr lang="en-US" sz="3600" b="1" dirty="0">
                <a:solidFill>
                  <a:srgbClr val="C00000"/>
                </a:solidFill>
                <a:latin typeface="Verdana" panose="020B0604030504040204" pitchFamily="34" charset="0"/>
                <a:ea typeface="Verdana" panose="020B0604030504040204" pitchFamily="34" charset="0"/>
              </a:rPr>
              <a:t>Collin College </a:t>
            </a:r>
            <a:br>
              <a:rPr lang="en-US" sz="3600" b="1" dirty="0">
                <a:solidFill>
                  <a:srgbClr val="C00000"/>
                </a:solidFill>
                <a:latin typeface="Verdana" panose="020B0604030504040204" pitchFamily="34" charset="0"/>
                <a:ea typeface="Verdana" panose="020B0604030504040204" pitchFamily="34" charset="0"/>
              </a:rPr>
            </a:br>
            <a:r>
              <a:rPr lang="en-US" sz="3600" b="1" dirty="0">
                <a:solidFill>
                  <a:srgbClr val="C00000"/>
                </a:solidFill>
                <a:latin typeface="Verdana" panose="020B0604030504040204" pitchFamily="34" charset="0"/>
                <a:ea typeface="Verdana" panose="020B0604030504040204" pitchFamily="34" charset="0"/>
              </a:rPr>
              <a:t>Vocational Nursing (LVN) Program</a:t>
            </a:r>
            <a:br>
              <a:rPr lang="en-US" sz="3600" b="1" dirty="0">
                <a:solidFill>
                  <a:srgbClr val="C00000"/>
                </a:solidFill>
                <a:latin typeface="Verdana" panose="020B0604030504040204" pitchFamily="34" charset="0"/>
                <a:ea typeface="Verdana" panose="020B0604030504040204" pitchFamily="34" charset="0"/>
              </a:rPr>
            </a:br>
            <a:r>
              <a:rPr lang="en-US" sz="3600" b="1" dirty="0">
                <a:solidFill>
                  <a:schemeClr val="accent1">
                    <a:lumMod val="50000"/>
                  </a:schemeClr>
                </a:solidFill>
                <a:latin typeface="Verdana" panose="020B0604030504040204" pitchFamily="34" charset="0"/>
                <a:ea typeface="Verdana" panose="020B0604030504040204" pitchFamily="34" charset="0"/>
              </a:rPr>
              <a:t>Information Session</a:t>
            </a:r>
            <a:endParaRPr lang="en-US" sz="4400" b="1" dirty="0">
              <a:solidFill>
                <a:srgbClr val="C00000"/>
              </a:solidFill>
              <a:latin typeface="Verdana" panose="020B0604030504040204" pitchFamily="34" charset="0"/>
              <a:ea typeface="Verdana" panose="020B0604030504040204" pitchFamily="34" charset="0"/>
            </a:endParaRPr>
          </a:p>
        </p:txBody>
      </p:sp>
      <p:sp>
        <p:nvSpPr>
          <p:cNvPr id="3" name="Subtitle 2">
            <a:extLst>
              <a:ext uri="{FF2B5EF4-FFF2-40B4-BE49-F238E27FC236}">
                <a16:creationId xmlns:a16="http://schemas.microsoft.com/office/drawing/2014/main" id="{2FD6F364-5DAD-48F1-9606-7852B810EC92}"/>
              </a:ext>
            </a:extLst>
          </p:cNvPr>
          <p:cNvSpPr>
            <a:spLocks noGrp="1"/>
          </p:cNvSpPr>
          <p:nvPr>
            <p:ph type="subTitle" idx="1"/>
          </p:nvPr>
        </p:nvSpPr>
        <p:spPr>
          <a:xfrm>
            <a:off x="1524000" y="2179674"/>
            <a:ext cx="9144000" cy="4455042"/>
          </a:xfrm>
        </p:spPr>
        <p:txBody>
          <a:bodyPr>
            <a:normAutofit/>
          </a:bodyPr>
          <a:lstStyle/>
          <a:p>
            <a:pPr algn="l"/>
            <a:r>
              <a:rPr lang="en-US" sz="2200" b="1" dirty="0">
                <a:solidFill>
                  <a:srgbClr val="002060"/>
                </a:solidFill>
                <a:latin typeface="Verdana" panose="020B0604030504040204" pitchFamily="34" charset="0"/>
                <a:ea typeface="Verdana" panose="020B0604030504040204" pitchFamily="34" charset="0"/>
              </a:rPr>
              <a:t>Although not required to take classes at the college, COVID vaccines are required by our clinical partners.  So, it is required for all LVN clinical rotations. Medical waivers may be accepted by clinical facilities and will be evaluated on a case by case basis. </a:t>
            </a:r>
          </a:p>
          <a:p>
            <a:pPr algn="l"/>
            <a:endParaRPr lang="en-US" sz="2800" b="1" dirty="0">
              <a:solidFill>
                <a:srgbClr val="002060"/>
              </a:solidFill>
              <a:latin typeface="Verdana" panose="020B0604030504040204" pitchFamily="34" charset="0"/>
              <a:ea typeface="Verdana" panose="020B0604030504040204" pitchFamily="34" charset="0"/>
            </a:endParaRPr>
          </a:p>
          <a:p>
            <a:pPr algn="l"/>
            <a:r>
              <a:rPr lang="en-US" sz="2200" b="1" dirty="0">
                <a:solidFill>
                  <a:schemeClr val="accent6">
                    <a:lumMod val="50000"/>
                  </a:schemeClr>
                </a:solidFill>
                <a:latin typeface="Verdana" panose="020B0604030504040204" pitchFamily="34" charset="0"/>
                <a:ea typeface="Verdana" panose="020B0604030504040204" pitchFamily="34" charset="0"/>
              </a:rPr>
              <a:t>Collin College Nursing Department does not accept applicants who previously were unsuccessful in other nursing programs.</a:t>
            </a:r>
          </a:p>
          <a:p>
            <a:r>
              <a:rPr lang="en-US" sz="1800" b="1" dirty="0">
                <a:latin typeface="Verdana" panose="020B0604030504040204" pitchFamily="34" charset="0"/>
                <a:ea typeface="Verdana" panose="020B0604030504040204" pitchFamily="34" charset="0"/>
              </a:rPr>
              <a:t>                                                                                                                       </a:t>
            </a:r>
            <a:endParaRPr lang="en-US" sz="1800" b="1" dirty="0">
              <a:highlight>
                <a:srgbClr val="FFFF00"/>
              </a:highligh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50311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92979-5F57-4F82-8B59-1E34D27F9E49}"/>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A+P Information</a:t>
            </a:r>
            <a:endParaRPr lang="en-US" dirty="0"/>
          </a:p>
        </p:txBody>
      </p:sp>
      <p:sp>
        <p:nvSpPr>
          <p:cNvPr id="3" name="Content Placeholder 2">
            <a:extLst>
              <a:ext uri="{FF2B5EF4-FFF2-40B4-BE49-F238E27FC236}">
                <a16:creationId xmlns:a16="http://schemas.microsoft.com/office/drawing/2014/main" id="{01FD2129-A9A3-4C77-97A5-E906D71631EB}"/>
              </a:ext>
            </a:extLst>
          </p:cNvPr>
          <p:cNvSpPr>
            <a:spLocks noGrp="1"/>
          </p:cNvSpPr>
          <p:nvPr>
            <p:ph idx="1"/>
          </p:nvPr>
        </p:nvSpPr>
        <p:spPr/>
        <p:txBody>
          <a:bodyPr>
            <a:normAutofit/>
          </a:bodyPr>
          <a:lstStyle/>
          <a:p>
            <a:pPr marL="0" indent="0">
              <a:buNone/>
            </a:pPr>
            <a:r>
              <a:rPr lang="en-US" sz="3200" dirty="0">
                <a:latin typeface="Verdana" panose="020B0604030504040204" pitchFamily="34" charset="0"/>
                <a:ea typeface="Verdana" panose="020B0604030504040204" pitchFamily="34" charset="0"/>
              </a:rPr>
              <a:t>There are </a:t>
            </a:r>
            <a:r>
              <a:rPr lang="en-US" sz="3200" b="1" u="sng" dirty="0">
                <a:latin typeface="Verdana" panose="020B0604030504040204" pitchFamily="34" charset="0"/>
                <a:ea typeface="Verdana" panose="020B0604030504040204" pitchFamily="34" charset="0"/>
              </a:rPr>
              <a:t>NO</a:t>
            </a:r>
            <a:r>
              <a:rPr lang="en-US" sz="3200" u="sng" dirty="0">
                <a:latin typeface="Verdana" panose="020B0604030504040204" pitchFamily="34" charset="0"/>
                <a:ea typeface="Verdana" panose="020B0604030504040204" pitchFamily="34" charset="0"/>
              </a:rPr>
              <a:t> time restrictions </a:t>
            </a:r>
          </a:p>
          <a:p>
            <a:pPr marL="0" indent="0">
              <a:buNone/>
            </a:pPr>
            <a:r>
              <a:rPr lang="en-US" sz="3200" dirty="0">
                <a:latin typeface="Verdana" panose="020B0604030504040204" pitchFamily="34" charset="0"/>
                <a:ea typeface="Verdana" panose="020B0604030504040204" pitchFamily="34" charset="0"/>
              </a:rPr>
              <a:t>on A+P courses for the </a:t>
            </a:r>
          </a:p>
          <a:p>
            <a:pPr marL="0" indent="0">
              <a:buNone/>
            </a:pPr>
            <a:r>
              <a:rPr lang="en-US" sz="3200" dirty="0">
                <a:latin typeface="Verdana" panose="020B0604030504040204" pitchFamily="34" charset="0"/>
                <a:ea typeface="Verdana" panose="020B0604030504040204" pitchFamily="34" charset="0"/>
              </a:rPr>
              <a:t>LVN Program or for the </a:t>
            </a:r>
          </a:p>
          <a:p>
            <a:pPr marL="0" indent="0">
              <a:buNone/>
            </a:pPr>
            <a:r>
              <a:rPr lang="en-US" sz="3200" dirty="0">
                <a:latin typeface="Verdana" panose="020B0604030504040204" pitchFamily="34" charset="0"/>
                <a:ea typeface="Verdana" panose="020B0604030504040204" pitchFamily="34" charset="0"/>
              </a:rPr>
              <a:t>LVN-to-RN Bridge Program.</a:t>
            </a:r>
          </a:p>
          <a:p>
            <a:pPr marL="0" indent="0">
              <a:buNone/>
            </a:pPr>
            <a:endParaRPr lang="en-US" sz="3200" dirty="0">
              <a:latin typeface="Verdana" panose="020B0604030504040204" pitchFamily="34" charset="0"/>
              <a:ea typeface="Verdana" panose="020B0604030504040204" pitchFamily="34" charset="0"/>
            </a:endParaRPr>
          </a:p>
          <a:p>
            <a:pPr marL="0" indent="0">
              <a:buNone/>
            </a:pPr>
            <a:r>
              <a:rPr lang="en-US" sz="3200" dirty="0">
                <a:latin typeface="Verdana" panose="020B0604030504040204" pitchFamily="34" charset="0"/>
                <a:ea typeface="Verdana" panose="020B0604030504040204" pitchFamily="34" charset="0"/>
              </a:rPr>
              <a:t>There </a:t>
            </a:r>
            <a:r>
              <a:rPr lang="en-US" sz="3200" b="1" dirty="0">
                <a:latin typeface="Verdana" panose="020B0604030504040204" pitchFamily="34" charset="0"/>
                <a:ea typeface="Verdana" panose="020B0604030504040204" pitchFamily="34" charset="0"/>
              </a:rPr>
              <a:t>is</a:t>
            </a:r>
            <a:r>
              <a:rPr lang="en-US" sz="3200" dirty="0">
                <a:latin typeface="Verdana" panose="020B0604030504040204" pitchFamily="34" charset="0"/>
                <a:ea typeface="Verdana" panose="020B0604030504040204" pitchFamily="34" charset="0"/>
              </a:rPr>
              <a:t> a </a:t>
            </a:r>
            <a:r>
              <a:rPr lang="en-US" sz="3200" u="sng" dirty="0">
                <a:latin typeface="Verdana" panose="020B0604030504040204" pitchFamily="34" charset="0"/>
                <a:ea typeface="Verdana" panose="020B0604030504040204" pitchFamily="34" charset="0"/>
              </a:rPr>
              <a:t>5 year time restriction</a:t>
            </a:r>
            <a:r>
              <a:rPr lang="en-US" sz="3200" dirty="0">
                <a:latin typeface="Verdana" panose="020B0604030504040204" pitchFamily="34" charset="0"/>
                <a:ea typeface="Verdana" panose="020B0604030504040204" pitchFamily="34" charset="0"/>
              </a:rPr>
              <a:t> </a:t>
            </a:r>
          </a:p>
          <a:p>
            <a:pPr marL="0" indent="0">
              <a:buNone/>
            </a:pPr>
            <a:r>
              <a:rPr lang="en-US" sz="3200" dirty="0">
                <a:latin typeface="Verdana" panose="020B0604030504040204" pitchFamily="34" charset="0"/>
                <a:ea typeface="Verdana" panose="020B0604030504040204" pitchFamily="34" charset="0"/>
              </a:rPr>
              <a:t>for the traditional ADN-RN Program.</a:t>
            </a:r>
          </a:p>
        </p:txBody>
      </p:sp>
    </p:spTree>
    <p:extLst>
      <p:ext uri="{BB962C8B-B14F-4D97-AF65-F5344CB8AC3E}">
        <p14:creationId xmlns:p14="http://schemas.microsoft.com/office/powerpoint/2010/main" val="34750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85330-8149-4659-80DD-CFAC6DE357E3}"/>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A+P Information</a:t>
            </a:r>
            <a:endParaRPr lang="en-US" u="sng" dirty="0"/>
          </a:p>
        </p:txBody>
      </p:sp>
      <p:sp>
        <p:nvSpPr>
          <p:cNvPr id="3" name="Content Placeholder 2">
            <a:extLst>
              <a:ext uri="{FF2B5EF4-FFF2-40B4-BE49-F238E27FC236}">
                <a16:creationId xmlns:a16="http://schemas.microsoft.com/office/drawing/2014/main" id="{CA3F26E1-E225-44D3-8107-EC272A81893C}"/>
              </a:ext>
            </a:extLst>
          </p:cNvPr>
          <p:cNvSpPr>
            <a:spLocks noGrp="1"/>
          </p:cNvSpPr>
          <p:nvPr>
            <p:ph idx="1"/>
          </p:nvPr>
        </p:nvSpPr>
        <p:spPr>
          <a:xfrm>
            <a:off x="838200" y="1440180"/>
            <a:ext cx="10515600" cy="4771073"/>
          </a:xfrm>
        </p:spPr>
        <p:txBody>
          <a:bodyPr>
            <a:normAutofit/>
          </a:bodyPr>
          <a:lstStyle/>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If a student has already taken </a:t>
            </a:r>
            <a:r>
              <a:rPr lang="en-US" b="1" u="sng" dirty="0">
                <a:latin typeface="Verdana" panose="020B0604030504040204" pitchFamily="34" charset="0"/>
                <a:ea typeface="Verdana" panose="020B0604030504040204" pitchFamily="34" charset="0"/>
              </a:rPr>
              <a:t>BOTH</a:t>
            </a:r>
          </a:p>
          <a:p>
            <a:pPr marL="0" indent="0">
              <a:buNone/>
            </a:pPr>
            <a:r>
              <a:rPr lang="en-US" dirty="0">
                <a:latin typeface="Verdana" panose="020B0604030504040204" pitchFamily="34" charset="0"/>
                <a:ea typeface="Verdana" panose="020B0604030504040204" pitchFamily="34" charset="0"/>
              </a:rPr>
              <a:t>BIOL 2401 and BIOL 2402 (A+P I &amp; II)</a:t>
            </a:r>
          </a:p>
          <a:p>
            <a:pPr marL="0" indent="0">
              <a:buNone/>
            </a:pPr>
            <a:r>
              <a:rPr lang="en-US" dirty="0">
                <a:latin typeface="Verdana" panose="020B0604030504040204" pitchFamily="34" charset="0"/>
                <a:ea typeface="Verdana" panose="020B0604030504040204" pitchFamily="34" charset="0"/>
              </a:rPr>
              <a:t>and passed with a grade of C or better, </a:t>
            </a:r>
          </a:p>
          <a:p>
            <a:pPr marL="0" indent="0">
              <a:buNone/>
            </a:pPr>
            <a:r>
              <a:rPr lang="en-US" dirty="0">
                <a:latin typeface="Verdana" panose="020B0604030504040204" pitchFamily="34" charset="0"/>
                <a:ea typeface="Verdana" panose="020B0604030504040204" pitchFamily="34" charset="0"/>
              </a:rPr>
              <a:t>BIOL 2401 and BIOL 2402 will be substituted for the BIOL 2404. </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Admission ranking points are given</a:t>
            </a:r>
          </a:p>
          <a:p>
            <a:pPr marL="0" indent="0">
              <a:buNone/>
            </a:pPr>
            <a:r>
              <a:rPr lang="en-US" dirty="0">
                <a:latin typeface="Verdana" panose="020B0604030504040204" pitchFamily="34" charset="0"/>
                <a:ea typeface="Verdana" panose="020B0604030504040204" pitchFamily="34" charset="0"/>
              </a:rPr>
              <a:t>for the grades received.</a:t>
            </a:r>
          </a:p>
          <a:p>
            <a:pPr marL="0" indent="0">
              <a:buNone/>
            </a:pP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15131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AA719-DD44-4625-84D5-CD1046495671}"/>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Requirements for Acceptance</a:t>
            </a:r>
          </a:p>
        </p:txBody>
      </p:sp>
      <p:sp>
        <p:nvSpPr>
          <p:cNvPr id="3" name="Content Placeholder 2">
            <a:extLst>
              <a:ext uri="{FF2B5EF4-FFF2-40B4-BE49-F238E27FC236}">
                <a16:creationId xmlns:a16="http://schemas.microsoft.com/office/drawing/2014/main" id="{388AC0CE-054E-4485-AF0B-46641326F14D}"/>
              </a:ext>
            </a:extLst>
          </p:cNvPr>
          <p:cNvSpPr>
            <a:spLocks noGrp="1"/>
          </p:cNvSpPr>
          <p:nvPr>
            <p:ph idx="1"/>
          </p:nvPr>
        </p:nvSpPr>
        <p:spPr>
          <a:xfrm>
            <a:off x="838200" y="1577340"/>
            <a:ext cx="10515600" cy="4915535"/>
          </a:xfrm>
        </p:spPr>
        <p:txBody>
          <a:bodyPr>
            <a:normAutofit/>
          </a:bodyPr>
          <a:lstStyle/>
          <a:p>
            <a:pPr>
              <a:buFontTx/>
              <a:buChar char="-"/>
            </a:pPr>
            <a:r>
              <a:rPr lang="en-US" sz="2200" b="1" dirty="0">
                <a:latin typeface="Verdana" panose="020B0604030504040204" pitchFamily="34" charset="0"/>
                <a:ea typeface="Verdana" panose="020B0604030504040204" pitchFamily="34" charset="0"/>
              </a:rPr>
              <a:t>Apply online (and) be accepted to Collin College</a:t>
            </a:r>
          </a:p>
          <a:p>
            <a:pPr marL="0" indent="0">
              <a:buNone/>
            </a:pPr>
            <a:endParaRPr lang="en-US" sz="2200" b="1" dirty="0">
              <a:latin typeface="Verdana" panose="020B0604030504040204" pitchFamily="34" charset="0"/>
              <a:ea typeface="Verdana" panose="020B0604030504040204" pitchFamily="34" charset="0"/>
            </a:endParaRPr>
          </a:p>
          <a:p>
            <a:pPr>
              <a:buFontTx/>
              <a:buChar char="-"/>
            </a:pPr>
            <a:r>
              <a:rPr lang="en-US" sz="2200" b="1" dirty="0">
                <a:latin typeface="Verdana" panose="020B0604030504040204" pitchFamily="34" charset="0"/>
                <a:ea typeface="Verdana" panose="020B0604030504040204" pitchFamily="34" charset="0"/>
              </a:rPr>
              <a:t>TEAS Exam   (</a:t>
            </a:r>
            <a:r>
              <a:rPr lang="en-US" sz="2200" b="1" dirty="0">
                <a:latin typeface="Verdana" panose="020B0604030504040204" pitchFamily="34" charset="0"/>
                <a:ea typeface="Verdana" panose="020B0604030504040204" pitchFamily="34" charset="0"/>
                <a:hlinkClick r:id="rId2"/>
              </a:rPr>
              <a:t>www.atitesting.com</a:t>
            </a:r>
            <a:r>
              <a:rPr lang="en-US" sz="2200" b="1" dirty="0">
                <a:latin typeface="Verdana" panose="020B0604030504040204" pitchFamily="34" charset="0"/>
                <a:ea typeface="Verdana" panose="020B0604030504040204" pitchFamily="34" charset="0"/>
              </a:rPr>
              <a:t>)</a:t>
            </a:r>
          </a:p>
          <a:p>
            <a:pPr marL="0" indent="0">
              <a:buNone/>
            </a:pPr>
            <a:endParaRPr lang="en-US" sz="2200" b="1" dirty="0">
              <a:latin typeface="Verdana" panose="020B0604030504040204" pitchFamily="34" charset="0"/>
              <a:ea typeface="Verdana" panose="020B0604030504040204" pitchFamily="34" charset="0"/>
            </a:endParaRPr>
          </a:p>
          <a:p>
            <a:pPr>
              <a:buFontTx/>
              <a:buChar char="-"/>
            </a:pPr>
            <a:r>
              <a:rPr lang="en-US" sz="2200" b="1" dirty="0">
                <a:latin typeface="Verdana" panose="020B0604030504040204" pitchFamily="34" charset="0"/>
                <a:ea typeface="Verdana" panose="020B0604030504040204" pitchFamily="34" charset="0"/>
              </a:rPr>
              <a:t>Complete the VN Program application- the application will be available online (</a:t>
            </a:r>
            <a:r>
              <a:rPr lang="en-US" sz="2200" b="1" dirty="0">
                <a:latin typeface="Verdana" panose="020B0604030504040204" pitchFamily="34" charset="0"/>
                <a:ea typeface="Verdana" panose="020B0604030504040204" pitchFamily="34" charset="0"/>
                <a:hlinkClick r:id="rId3"/>
              </a:rPr>
              <a:t>www.Collin.edu/department/lvn/</a:t>
            </a:r>
            <a:r>
              <a:rPr lang="en-US" sz="2200" b="1" dirty="0">
                <a:latin typeface="Verdana" panose="020B0604030504040204" pitchFamily="34" charset="0"/>
                <a:ea typeface="Verdana" panose="020B0604030504040204" pitchFamily="34" charset="0"/>
              </a:rPr>
              <a:t>)</a:t>
            </a:r>
          </a:p>
          <a:p>
            <a:pPr marL="0" indent="0">
              <a:buNone/>
            </a:pPr>
            <a:endParaRPr lang="en-US" sz="2200" b="1" dirty="0">
              <a:latin typeface="Verdana" panose="020B0604030504040204" pitchFamily="34" charset="0"/>
              <a:ea typeface="Verdana" panose="020B0604030504040204" pitchFamily="34" charset="0"/>
            </a:endParaRPr>
          </a:p>
          <a:p>
            <a:pPr>
              <a:buFontTx/>
              <a:buChar char="-"/>
            </a:pPr>
            <a:r>
              <a:rPr lang="en-US" sz="2200" b="1" dirty="0">
                <a:latin typeface="Verdana" panose="020B0604030504040204" pitchFamily="34" charset="0"/>
                <a:ea typeface="Verdana" panose="020B0604030504040204" pitchFamily="34" charset="0"/>
              </a:rPr>
              <a:t>Applications must be submitted by the following deadlines:</a:t>
            </a:r>
            <a:endParaRPr lang="en-US" sz="1800" b="1" dirty="0">
              <a:latin typeface="Verdana" panose="020B0604030504040204" pitchFamily="34" charset="0"/>
              <a:ea typeface="Verdana" panose="020B0604030504040204" pitchFamily="34" charset="0"/>
            </a:endParaRPr>
          </a:p>
          <a:p>
            <a:pPr marL="457200" lvl="1" indent="0">
              <a:buNone/>
            </a:pPr>
            <a:r>
              <a:rPr lang="en-US" sz="1800" b="1" dirty="0">
                <a:latin typeface="Verdana" panose="020B0604030504040204" pitchFamily="34" charset="0"/>
                <a:ea typeface="Verdana" panose="020B0604030504040204" pitchFamily="34" charset="0"/>
              </a:rPr>
              <a:t>-  Deadline for August 2025 Wylie Admission is </a:t>
            </a:r>
            <a:r>
              <a:rPr lang="en-US" sz="1800" b="1" dirty="0">
                <a:solidFill>
                  <a:srgbClr val="FF0000"/>
                </a:solidFill>
                <a:latin typeface="Verdana" panose="020B0604030504040204" pitchFamily="34" charset="0"/>
                <a:ea typeface="Verdana" panose="020B0604030504040204" pitchFamily="34" charset="0"/>
              </a:rPr>
              <a:t>May 16, 2025</a:t>
            </a:r>
            <a:endParaRPr lang="en-US" sz="1800" b="1" u="sng" dirty="0">
              <a:solidFill>
                <a:srgbClr val="FF0000"/>
              </a:solidFill>
              <a:latin typeface="Verdana" panose="020B0604030504040204" pitchFamily="34" charset="0"/>
              <a:ea typeface="Verdana" panose="020B0604030504040204" pitchFamily="34" charset="0"/>
            </a:endParaRPr>
          </a:p>
          <a:p>
            <a:pPr lvl="1">
              <a:buFontTx/>
              <a:buChar char="-"/>
            </a:pPr>
            <a:r>
              <a:rPr lang="en-US" sz="1800" b="1" dirty="0">
                <a:latin typeface="Verdana" panose="020B0604030504040204" pitchFamily="34" charset="0"/>
                <a:ea typeface="Verdana" panose="020B0604030504040204" pitchFamily="34" charset="0"/>
              </a:rPr>
              <a:t>Deadline for August 2025 Plano Admission is </a:t>
            </a:r>
            <a:r>
              <a:rPr lang="en-US" sz="1800" b="1" dirty="0">
                <a:solidFill>
                  <a:srgbClr val="FF0000"/>
                </a:solidFill>
                <a:latin typeface="Verdana" panose="020B0604030504040204" pitchFamily="34" charset="0"/>
                <a:ea typeface="Verdana" panose="020B0604030504040204" pitchFamily="34" charset="0"/>
              </a:rPr>
              <a:t>May 16, 2025</a:t>
            </a:r>
          </a:p>
          <a:p>
            <a:pPr lvl="1">
              <a:buFontTx/>
              <a:buChar char="-"/>
            </a:pPr>
            <a:r>
              <a:rPr lang="en-US" sz="1800" b="1" dirty="0">
                <a:latin typeface="Verdana" panose="020B0604030504040204" pitchFamily="34" charset="0"/>
                <a:ea typeface="Verdana" panose="020B0604030504040204" pitchFamily="34" charset="0"/>
              </a:rPr>
              <a:t>Deadline for Spring 2026 Allen Admission is </a:t>
            </a:r>
            <a:r>
              <a:rPr lang="en-US" sz="1800" b="1" dirty="0">
                <a:solidFill>
                  <a:srgbClr val="FF0000"/>
                </a:solidFill>
                <a:latin typeface="Verdana" panose="020B0604030504040204" pitchFamily="34" charset="0"/>
                <a:ea typeface="Verdana" panose="020B0604030504040204" pitchFamily="34" charset="0"/>
              </a:rPr>
              <a:t>September 5, 2025</a:t>
            </a:r>
          </a:p>
          <a:p>
            <a:pPr lvl="1">
              <a:buFontTx/>
              <a:buChar char="-"/>
            </a:pPr>
            <a:r>
              <a:rPr lang="en-US" sz="1800" b="1" dirty="0">
                <a:latin typeface="Verdana" panose="020B0604030504040204" pitchFamily="34" charset="0"/>
                <a:ea typeface="Verdana" panose="020B0604030504040204" pitchFamily="34" charset="0"/>
              </a:rPr>
              <a:t>Deadline for Spring 2026 Celina Admission is </a:t>
            </a:r>
            <a:r>
              <a:rPr lang="en-US" sz="1800" b="1" dirty="0">
                <a:solidFill>
                  <a:srgbClr val="FF0000"/>
                </a:solidFill>
                <a:latin typeface="Verdana" panose="020B0604030504040204" pitchFamily="34" charset="0"/>
                <a:ea typeface="Verdana" panose="020B0604030504040204" pitchFamily="34" charset="0"/>
              </a:rPr>
              <a:t>September 5, 2025</a:t>
            </a:r>
          </a:p>
          <a:p>
            <a:pPr marL="457200" lvl="1" indent="0">
              <a:buNone/>
            </a:pPr>
            <a:endParaRPr lang="en-US" sz="1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79668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B3D28-C92A-4966-B7E5-BEE7049E128C}"/>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TEAS Entrance Exam</a:t>
            </a:r>
          </a:p>
        </p:txBody>
      </p:sp>
      <p:sp>
        <p:nvSpPr>
          <p:cNvPr id="3" name="Content Placeholder 2">
            <a:extLst>
              <a:ext uri="{FF2B5EF4-FFF2-40B4-BE49-F238E27FC236}">
                <a16:creationId xmlns:a16="http://schemas.microsoft.com/office/drawing/2014/main" id="{B4D356C3-11A0-4384-A2E0-C15CB2C88433}"/>
              </a:ext>
            </a:extLst>
          </p:cNvPr>
          <p:cNvSpPr>
            <a:spLocks noGrp="1"/>
          </p:cNvSpPr>
          <p:nvPr>
            <p:ph idx="1"/>
          </p:nvPr>
        </p:nvSpPr>
        <p:spPr>
          <a:xfrm>
            <a:off x="838200" y="1463040"/>
            <a:ext cx="10515600" cy="4713923"/>
          </a:xfrm>
        </p:spPr>
        <p:txBody>
          <a:bodyPr/>
          <a:lstStyle/>
          <a:p>
            <a:pPr marL="0" indent="0">
              <a:buNone/>
            </a:pPr>
            <a:r>
              <a:rPr lang="en-US" dirty="0">
                <a:latin typeface="Verdana" panose="020B0604030504040204" pitchFamily="34" charset="0"/>
                <a:ea typeface="Verdana" panose="020B0604030504040204" pitchFamily="34" charset="0"/>
              </a:rPr>
              <a:t>Register at </a:t>
            </a:r>
            <a:r>
              <a:rPr lang="en-US" dirty="0">
                <a:latin typeface="Verdana" panose="020B0604030504040204" pitchFamily="34" charset="0"/>
                <a:ea typeface="Verdana" panose="020B0604030504040204" pitchFamily="34" charset="0"/>
                <a:hlinkClick r:id="rId2"/>
              </a:rPr>
              <a:t>www.atitesting.com</a:t>
            </a:r>
            <a:endParaRPr lang="en-US" dirty="0">
              <a:latin typeface="Verdana" panose="020B0604030504040204" pitchFamily="34" charset="0"/>
              <a:ea typeface="Verdana" panose="020B0604030504040204" pitchFamily="34" charset="0"/>
            </a:endParaRP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May take exam anywhere it is offered.  </a:t>
            </a:r>
          </a:p>
          <a:p>
            <a:pPr marL="0" indent="0">
              <a:buNone/>
            </a:pPr>
            <a:r>
              <a:rPr lang="en-US" dirty="0">
                <a:latin typeface="Verdana" panose="020B0604030504040204" pitchFamily="34" charset="0"/>
                <a:ea typeface="Verdana" panose="020B0604030504040204" pitchFamily="34" charset="0"/>
              </a:rPr>
              <a:t>    (Collin College has testing center)</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There are 4 sections of the exam:</a:t>
            </a:r>
          </a:p>
          <a:p>
            <a:pPr marL="0" indent="0">
              <a:buNone/>
            </a:pPr>
            <a:r>
              <a:rPr lang="en-US" dirty="0">
                <a:latin typeface="Verdana" panose="020B0604030504040204" pitchFamily="34" charset="0"/>
                <a:ea typeface="Verdana" panose="020B0604030504040204" pitchFamily="34" charset="0"/>
              </a:rPr>
              <a:t>	Reading, Math, English Language, and Science</a:t>
            </a:r>
          </a:p>
        </p:txBody>
      </p:sp>
    </p:spTree>
    <p:extLst>
      <p:ext uri="{BB962C8B-B14F-4D97-AF65-F5344CB8AC3E}">
        <p14:creationId xmlns:p14="http://schemas.microsoft.com/office/powerpoint/2010/main" val="2641992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8F338-4DF6-4F30-82CB-557B28D5C71D}"/>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TEAS Entrance Exam</a:t>
            </a:r>
            <a:endParaRPr lang="en-US" dirty="0"/>
          </a:p>
        </p:txBody>
      </p:sp>
      <p:sp>
        <p:nvSpPr>
          <p:cNvPr id="3" name="Content Placeholder 2">
            <a:extLst>
              <a:ext uri="{FF2B5EF4-FFF2-40B4-BE49-F238E27FC236}">
                <a16:creationId xmlns:a16="http://schemas.microsoft.com/office/drawing/2014/main" id="{30D79562-7AC9-44AF-9E57-788E1E273788}"/>
              </a:ext>
            </a:extLst>
          </p:cNvPr>
          <p:cNvSpPr>
            <a:spLocks noGrp="1"/>
          </p:cNvSpPr>
          <p:nvPr>
            <p:ph idx="1"/>
          </p:nvPr>
        </p:nvSpPr>
        <p:spPr>
          <a:xfrm>
            <a:off x="838200" y="1360170"/>
            <a:ext cx="10515600" cy="5132705"/>
          </a:xfrm>
        </p:spPr>
        <p:txBody>
          <a:bodyPr>
            <a:normAutofit lnSpcReduction="10000"/>
          </a:bodyPr>
          <a:lstStyle/>
          <a:p>
            <a:pPr marL="0" indent="0">
              <a:buNone/>
            </a:pPr>
            <a:endParaRPr lang="en-US" b="1" dirty="0">
              <a:latin typeface="Verdana" panose="020B0604030504040204" pitchFamily="34" charset="0"/>
              <a:ea typeface="Verdana" panose="020B0604030504040204" pitchFamily="34" charset="0"/>
            </a:endParaRPr>
          </a:p>
          <a:p>
            <a:pPr marL="0" indent="0">
              <a:buNone/>
            </a:pPr>
            <a:r>
              <a:rPr lang="en-US" b="1" dirty="0">
                <a:latin typeface="Verdana" panose="020B0604030504040204" pitchFamily="34" charset="0"/>
                <a:ea typeface="Verdana" panose="020B0604030504040204" pitchFamily="34" charset="0"/>
              </a:rPr>
              <a:t>Study guides </a:t>
            </a:r>
            <a:r>
              <a:rPr lang="en-US" dirty="0">
                <a:latin typeface="Verdana" panose="020B0604030504040204" pitchFamily="34" charset="0"/>
                <a:ea typeface="Verdana" panose="020B0604030504040204" pitchFamily="34" charset="0"/>
              </a:rPr>
              <a:t>for the TEAS exam can be purchased</a:t>
            </a:r>
          </a:p>
          <a:p>
            <a:pPr marL="0" indent="0">
              <a:buNone/>
            </a:pPr>
            <a:r>
              <a:rPr lang="en-US" dirty="0">
                <a:latin typeface="Verdana" panose="020B0604030504040204" pitchFamily="34" charset="0"/>
                <a:ea typeface="Verdana" panose="020B0604030504040204" pitchFamily="34" charset="0"/>
              </a:rPr>
              <a:t>through the ATI website, in major bookstores, on</a:t>
            </a:r>
          </a:p>
          <a:p>
            <a:pPr marL="0" indent="0">
              <a:buNone/>
            </a:pPr>
            <a:r>
              <a:rPr lang="en-US" dirty="0">
                <a:latin typeface="Verdana" panose="020B0604030504040204" pitchFamily="34" charset="0"/>
                <a:ea typeface="Verdana" panose="020B0604030504040204" pitchFamily="34" charset="0"/>
              </a:rPr>
              <a:t>Amazon, or second-hand bookstores </a:t>
            </a:r>
          </a:p>
          <a:p>
            <a:pPr marL="0" indent="0">
              <a:buNone/>
            </a:pPr>
            <a:r>
              <a:rPr lang="en-US" dirty="0">
                <a:latin typeface="Verdana" panose="020B0604030504040204" pitchFamily="34" charset="0"/>
                <a:ea typeface="Verdana" panose="020B0604030504040204" pitchFamily="34" charset="0"/>
              </a:rPr>
              <a:t>	- Check-out at public/college library</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Tutoring is available via the tutoring center for</a:t>
            </a:r>
          </a:p>
          <a:p>
            <a:pPr marL="0" indent="0">
              <a:buNone/>
            </a:pPr>
            <a:r>
              <a:rPr lang="en-US" dirty="0">
                <a:latin typeface="Verdana" panose="020B0604030504040204" pitchFamily="34" charset="0"/>
                <a:ea typeface="Verdana" panose="020B0604030504040204" pitchFamily="34" charset="0"/>
              </a:rPr>
              <a:t>all Collin College students free-of-charge.</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Practice exams are available for a fee on the</a:t>
            </a:r>
          </a:p>
          <a:p>
            <a:pPr marL="0" indent="0">
              <a:buNone/>
            </a:pPr>
            <a:r>
              <a:rPr lang="en-US" dirty="0">
                <a:latin typeface="Verdana" panose="020B0604030504040204" pitchFamily="34" charset="0"/>
                <a:ea typeface="Verdana" panose="020B0604030504040204" pitchFamily="34" charset="0"/>
              </a:rPr>
              <a:t>ATI website.</a:t>
            </a:r>
          </a:p>
        </p:txBody>
      </p:sp>
    </p:spTree>
    <p:extLst>
      <p:ext uri="{BB962C8B-B14F-4D97-AF65-F5344CB8AC3E}">
        <p14:creationId xmlns:p14="http://schemas.microsoft.com/office/powerpoint/2010/main" val="3182990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F7A35-C528-406B-AE36-41BAB2658950}"/>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TEAS Entrance Exam</a:t>
            </a:r>
            <a:endParaRPr lang="en-US" dirty="0"/>
          </a:p>
        </p:txBody>
      </p:sp>
      <p:sp>
        <p:nvSpPr>
          <p:cNvPr id="3" name="Content Placeholder 2">
            <a:extLst>
              <a:ext uri="{FF2B5EF4-FFF2-40B4-BE49-F238E27FC236}">
                <a16:creationId xmlns:a16="http://schemas.microsoft.com/office/drawing/2014/main" id="{5ABF5822-DB60-425D-82B3-7C2226F16E4C}"/>
              </a:ext>
            </a:extLst>
          </p:cNvPr>
          <p:cNvSpPr>
            <a:spLocks noGrp="1"/>
          </p:cNvSpPr>
          <p:nvPr>
            <p:ph idx="1"/>
          </p:nvPr>
        </p:nvSpPr>
        <p:spPr>
          <a:xfrm>
            <a:off x="838200" y="1452282"/>
            <a:ext cx="10515600" cy="4851699"/>
          </a:xfrm>
        </p:spPr>
        <p:txBody>
          <a:bodyPr>
            <a:normAutofit lnSpcReduction="10000"/>
          </a:bodyPr>
          <a:lstStyle/>
          <a:p>
            <a:pPr marL="0" indent="0">
              <a:buNone/>
            </a:pPr>
            <a:r>
              <a:rPr lang="en-US" dirty="0">
                <a:latin typeface="Verdana" panose="020B0604030504040204" pitchFamily="34" charset="0"/>
                <a:ea typeface="Verdana" panose="020B0604030504040204" pitchFamily="34" charset="0"/>
              </a:rPr>
              <a:t>TEAS scores must be </a:t>
            </a:r>
            <a:r>
              <a:rPr lang="en-US" b="1" u="sng" dirty="0">
                <a:solidFill>
                  <a:srgbClr val="C00000"/>
                </a:solidFill>
                <a:latin typeface="Verdana" panose="020B0604030504040204" pitchFamily="34" charset="0"/>
                <a:ea typeface="Verdana" panose="020B0604030504040204" pitchFamily="34" charset="0"/>
              </a:rPr>
              <a:t>within 12 months</a:t>
            </a:r>
            <a:r>
              <a:rPr lang="en-US" b="1" dirty="0">
                <a:solidFill>
                  <a:srgbClr val="C00000"/>
                </a:solidFill>
                <a:latin typeface="Verdana" panose="020B0604030504040204" pitchFamily="34" charset="0"/>
                <a:ea typeface="Verdana" panose="020B0604030504040204" pitchFamily="34" charset="0"/>
              </a:rPr>
              <a:t> </a:t>
            </a:r>
            <a:r>
              <a:rPr lang="en-US" dirty="0">
                <a:latin typeface="Verdana" panose="020B0604030504040204" pitchFamily="34" charset="0"/>
                <a:ea typeface="Verdana" panose="020B0604030504040204" pitchFamily="34" charset="0"/>
              </a:rPr>
              <a:t>of the </a:t>
            </a:r>
          </a:p>
          <a:p>
            <a:pPr marL="0" indent="0">
              <a:buNone/>
            </a:pPr>
            <a:r>
              <a:rPr lang="en-US" dirty="0">
                <a:latin typeface="Verdana" panose="020B0604030504040204" pitchFamily="34" charset="0"/>
                <a:ea typeface="Verdana" panose="020B0604030504040204" pitchFamily="34" charset="0"/>
              </a:rPr>
              <a:t>VN Program application period.</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An applicant may take the TEAS exam </a:t>
            </a:r>
            <a:r>
              <a:rPr lang="en-US" b="1" u="sng" dirty="0">
                <a:solidFill>
                  <a:srgbClr val="C00000"/>
                </a:solidFill>
                <a:latin typeface="Verdana" panose="020B0604030504040204" pitchFamily="34" charset="0"/>
                <a:ea typeface="Verdana" panose="020B0604030504040204" pitchFamily="34" charset="0"/>
              </a:rPr>
              <a:t>TWICE</a:t>
            </a:r>
            <a:r>
              <a:rPr lang="en-US" dirty="0">
                <a:latin typeface="Verdana" panose="020B0604030504040204" pitchFamily="34" charset="0"/>
                <a:ea typeface="Verdana" panose="020B0604030504040204" pitchFamily="34" charset="0"/>
              </a:rPr>
              <a:t> </a:t>
            </a:r>
          </a:p>
          <a:p>
            <a:pPr marL="0" indent="0">
              <a:buNone/>
            </a:pPr>
            <a:r>
              <a:rPr lang="en-US" dirty="0">
                <a:latin typeface="Verdana" panose="020B0604030504040204" pitchFamily="34" charset="0"/>
                <a:ea typeface="Verdana" panose="020B0604030504040204" pitchFamily="34" charset="0"/>
              </a:rPr>
              <a:t>(2 times) during each application period to </a:t>
            </a:r>
          </a:p>
          <a:p>
            <a:pPr marL="0" indent="0">
              <a:buNone/>
            </a:pPr>
            <a:r>
              <a:rPr lang="en-US" dirty="0">
                <a:latin typeface="Verdana" panose="020B0604030504040204" pitchFamily="34" charset="0"/>
                <a:ea typeface="Verdana" panose="020B0604030504040204" pitchFamily="34" charset="0"/>
              </a:rPr>
              <a:t>increase scores, if desired.</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The BEST score on each section will be used </a:t>
            </a:r>
          </a:p>
          <a:p>
            <a:pPr marL="0" indent="0">
              <a:buNone/>
            </a:pPr>
            <a:r>
              <a:rPr lang="en-US" dirty="0">
                <a:latin typeface="Verdana" panose="020B0604030504040204" pitchFamily="34" charset="0"/>
                <a:ea typeface="Verdana" panose="020B0604030504040204" pitchFamily="34" charset="0"/>
              </a:rPr>
              <a:t>for ranking/ admission selection points.  </a:t>
            </a:r>
          </a:p>
          <a:p>
            <a:pPr marL="0" indent="0">
              <a:buNone/>
            </a:pPr>
            <a:r>
              <a:rPr lang="en-US" dirty="0">
                <a:latin typeface="Verdana" panose="020B0604030504040204" pitchFamily="34" charset="0"/>
                <a:ea typeface="Verdana" panose="020B0604030504040204" pitchFamily="34" charset="0"/>
              </a:rPr>
              <a:t>We do NOT use the composite score.</a:t>
            </a:r>
          </a:p>
          <a:p>
            <a:endParaRPr lang="en-US" dirty="0"/>
          </a:p>
        </p:txBody>
      </p:sp>
    </p:spTree>
    <p:extLst>
      <p:ext uri="{BB962C8B-B14F-4D97-AF65-F5344CB8AC3E}">
        <p14:creationId xmlns:p14="http://schemas.microsoft.com/office/powerpoint/2010/main" val="904839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3E553-594D-49EF-BD0D-91522BA37A1B}"/>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TEAS Reading Section</a:t>
            </a:r>
          </a:p>
        </p:txBody>
      </p:sp>
      <p:sp>
        <p:nvSpPr>
          <p:cNvPr id="3" name="Content Placeholder 2">
            <a:extLst>
              <a:ext uri="{FF2B5EF4-FFF2-40B4-BE49-F238E27FC236}">
                <a16:creationId xmlns:a16="http://schemas.microsoft.com/office/drawing/2014/main" id="{016ED8C7-9A84-4462-BACA-28FE8DDE044A}"/>
              </a:ext>
            </a:extLst>
          </p:cNvPr>
          <p:cNvSpPr>
            <a:spLocks noGrp="1"/>
          </p:cNvSpPr>
          <p:nvPr>
            <p:ph idx="1"/>
          </p:nvPr>
        </p:nvSpPr>
        <p:spPr>
          <a:xfrm>
            <a:off x="838200" y="1417320"/>
            <a:ext cx="10515600" cy="4759643"/>
          </a:xfrm>
        </p:spPr>
        <p:txBody>
          <a:bodyPr/>
          <a:lstStyle/>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Time limit = 64 minutes</a:t>
            </a:r>
          </a:p>
          <a:p>
            <a:endParaRPr lang="en-US" dirty="0">
              <a:latin typeface="Verdana" panose="020B0604030504040204" pitchFamily="34" charset="0"/>
              <a:ea typeface="Verdana" panose="020B0604030504040204" pitchFamily="34" charset="0"/>
            </a:endParaRPr>
          </a:p>
          <a:p>
            <a:pPr marL="0" indent="0">
              <a:buNone/>
            </a:pPr>
            <a:r>
              <a:rPr lang="en-US" u="sng" dirty="0">
                <a:latin typeface="Verdana" panose="020B0604030504040204" pitchFamily="34" charset="0"/>
                <a:ea typeface="Verdana" panose="020B0604030504040204" pitchFamily="34" charset="0"/>
              </a:rPr>
              <a:t>Content tested</a:t>
            </a:r>
            <a:r>
              <a:rPr lang="en-US" dirty="0">
                <a:latin typeface="Verdana" panose="020B0604030504040204" pitchFamily="34" charset="0"/>
                <a:ea typeface="Verdana" panose="020B0604030504040204" pitchFamily="34" charset="0"/>
              </a:rPr>
              <a:t>:	</a:t>
            </a:r>
          </a:p>
          <a:p>
            <a:pPr marL="0" indent="0">
              <a:buNone/>
            </a:pPr>
            <a:r>
              <a:rPr lang="en-US" dirty="0">
                <a:latin typeface="Verdana" panose="020B0604030504040204" pitchFamily="34" charset="0"/>
                <a:ea typeface="Verdana" panose="020B0604030504040204" pitchFamily="34" charset="0"/>
              </a:rPr>
              <a:t>Key ideas and details of story</a:t>
            </a:r>
          </a:p>
          <a:p>
            <a:pPr marL="0" indent="0">
              <a:buNone/>
            </a:pPr>
            <a:r>
              <a:rPr lang="en-US" dirty="0">
                <a:latin typeface="Verdana" panose="020B0604030504040204" pitchFamily="34" charset="0"/>
                <a:ea typeface="Verdana" panose="020B0604030504040204" pitchFamily="34" charset="0"/>
              </a:rPr>
              <a:t>Integration of knowledge and ideas</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u="sng" dirty="0">
                <a:latin typeface="Verdana" panose="020B0604030504040204" pitchFamily="34" charset="0"/>
                <a:ea typeface="Verdana" panose="020B0604030504040204" pitchFamily="34" charset="0"/>
              </a:rPr>
              <a:t>Minimum score </a:t>
            </a:r>
            <a:r>
              <a:rPr lang="en-US" dirty="0">
                <a:latin typeface="Verdana" panose="020B0604030504040204" pitchFamily="34" charset="0"/>
                <a:ea typeface="Verdana" panose="020B0604030504040204" pitchFamily="34" charset="0"/>
              </a:rPr>
              <a:t>required for admission </a:t>
            </a:r>
          </a:p>
          <a:p>
            <a:pPr marL="0" indent="0">
              <a:buNone/>
            </a:pPr>
            <a:r>
              <a:rPr lang="en-US" dirty="0">
                <a:latin typeface="Verdana" panose="020B0604030504040204" pitchFamily="34" charset="0"/>
                <a:ea typeface="Verdana" panose="020B0604030504040204" pitchFamily="34" charset="0"/>
              </a:rPr>
              <a:t>consideration is </a:t>
            </a:r>
            <a:r>
              <a:rPr lang="en-US" b="1" u="sng" dirty="0">
                <a:solidFill>
                  <a:schemeClr val="accent2">
                    <a:lumMod val="50000"/>
                  </a:schemeClr>
                </a:solidFill>
                <a:latin typeface="Verdana" panose="020B0604030504040204" pitchFamily="34" charset="0"/>
                <a:ea typeface="Verdana" panose="020B0604030504040204" pitchFamily="34" charset="0"/>
              </a:rPr>
              <a:t>60%</a:t>
            </a:r>
          </a:p>
        </p:txBody>
      </p:sp>
    </p:spTree>
    <p:extLst>
      <p:ext uri="{BB962C8B-B14F-4D97-AF65-F5344CB8AC3E}">
        <p14:creationId xmlns:p14="http://schemas.microsoft.com/office/powerpoint/2010/main" val="1259326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3E553-594D-49EF-BD0D-91522BA37A1B}"/>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TEAS Math Section</a:t>
            </a:r>
          </a:p>
        </p:txBody>
      </p:sp>
      <p:sp>
        <p:nvSpPr>
          <p:cNvPr id="3" name="Content Placeholder 2">
            <a:extLst>
              <a:ext uri="{FF2B5EF4-FFF2-40B4-BE49-F238E27FC236}">
                <a16:creationId xmlns:a16="http://schemas.microsoft.com/office/drawing/2014/main" id="{016ED8C7-9A84-4462-BACA-28FE8DDE044A}"/>
              </a:ext>
            </a:extLst>
          </p:cNvPr>
          <p:cNvSpPr>
            <a:spLocks noGrp="1"/>
          </p:cNvSpPr>
          <p:nvPr>
            <p:ph idx="1"/>
          </p:nvPr>
        </p:nvSpPr>
        <p:spPr>
          <a:xfrm>
            <a:off x="838200" y="1417320"/>
            <a:ext cx="10515600" cy="4759643"/>
          </a:xfrm>
        </p:spPr>
        <p:txBody>
          <a:bodyPr>
            <a:normAutofit lnSpcReduction="10000"/>
          </a:bodyPr>
          <a:lstStyle/>
          <a:p>
            <a:pPr marL="0" indent="0">
              <a:buNone/>
            </a:pPr>
            <a:r>
              <a:rPr lang="en-US" dirty="0">
                <a:latin typeface="Verdana" panose="020B0604030504040204" pitchFamily="34" charset="0"/>
                <a:ea typeface="Verdana" panose="020B0604030504040204" pitchFamily="34" charset="0"/>
              </a:rPr>
              <a:t>Time limit = 64 minutes</a:t>
            </a:r>
          </a:p>
          <a:p>
            <a:endParaRPr lang="en-US" dirty="0">
              <a:latin typeface="Verdana" panose="020B0604030504040204" pitchFamily="34" charset="0"/>
              <a:ea typeface="Verdana" panose="020B0604030504040204" pitchFamily="34" charset="0"/>
            </a:endParaRPr>
          </a:p>
          <a:p>
            <a:pPr marL="0" indent="0">
              <a:buNone/>
            </a:pPr>
            <a:r>
              <a:rPr lang="en-US" u="sng" dirty="0">
                <a:latin typeface="Verdana" panose="020B0604030504040204" pitchFamily="34" charset="0"/>
                <a:ea typeface="Verdana" panose="020B0604030504040204" pitchFamily="34" charset="0"/>
              </a:rPr>
              <a:t>Content tested</a:t>
            </a:r>
            <a:r>
              <a:rPr lang="en-US" dirty="0">
                <a:latin typeface="Verdana" panose="020B0604030504040204" pitchFamily="34" charset="0"/>
                <a:ea typeface="Verdana" panose="020B0604030504040204" pitchFamily="34" charset="0"/>
              </a:rPr>
              <a:t>:	</a:t>
            </a:r>
          </a:p>
          <a:p>
            <a:pPr marL="0" indent="0">
              <a:buNone/>
            </a:pPr>
            <a:r>
              <a:rPr lang="en-US" dirty="0">
                <a:latin typeface="Verdana" panose="020B0604030504040204" pitchFamily="34" charset="0"/>
                <a:ea typeface="Verdana" panose="020B0604030504040204" pitchFamily="34" charset="0"/>
              </a:rPr>
              <a:t>Numbers, decimals, fractions</a:t>
            </a:r>
          </a:p>
          <a:p>
            <a:pPr marL="0" indent="0">
              <a:buNone/>
            </a:pPr>
            <a:r>
              <a:rPr lang="en-US" dirty="0">
                <a:latin typeface="Verdana" panose="020B0604030504040204" pitchFamily="34" charset="0"/>
                <a:ea typeface="Verdana" panose="020B0604030504040204" pitchFamily="34" charset="0"/>
              </a:rPr>
              <a:t>Addition, subtraction, multiplication, division</a:t>
            </a:r>
          </a:p>
          <a:p>
            <a:pPr marL="0" indent="0">
              <a:buNone/>
            </a:pPr>
            <a:r>
              <a:rPr lang="en-US" dirty="0">
                <a:latin typeface="Verdana" panose="020B0604030504040204" pitchFamily="34" charset="0"/>
                <a:ea typeface="Verdana" panose="020B0604030504040204" pitchFamily="34" charset="0"/>
              </a:rPr>
              <a:t>Algebra (solve for X), Geometry (shapes, angles)</a:t>
            </a:r>
          </a:p>
          <a:p>
            <a:pPr marL="0" indent="0">
              <a:buNone/>
            </a:pPr>
            <a:r>
              <a:rPr lang="en-US" dirty="0">
                <a:latin typeface="Verdana" panose="020B0604030504040204" pitchFamily="34" charset="0"/>
                <a:ea typeface="Verdana" panose="020B0604030504040204" pitchFamily="34" charset="0"/>
              </a:rPr>
              <a:t>Measurements (metric and British)</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u="sng" dirty="0">
                <a:latin typeface="Verdana" panose="020B0604030504040204" pitchFamily="34" charset="0"/>
                <a:ea typeface="Verdana" panose="020B0604030504040204" pitchFamily="34" charset="0"/>
              </a:rPr>
              <a:t>Minimum score </a:t>
            </a:r>
            <a:r>
              <a:rPr lang="en-US" dirty="0">
                <a:latin typeface="Verdana" panose="020B0604030504040204" pitchFamily="34" charset="0"/>
                <a:ea typeface="Verdana" panose="020B0604030504040204" pitchFamily="34" charset="0"/>
              </a:rPr>
              <a:t>required for admission </a:t>
            </a:r>
          </a:p>
          <a:p>
            <a:pPr marL="0" indent="0">
              <a:buNone/>
            </a:pPr>
            <a:r>
              <a:rPr lang="en-US" dirty="0">
                <a:latin typeface="Verdana" panose="020B0604030504040204" pitchFamily="34" charset="0"/>
                <a:ea typeface="Verdana" panose="020B0604030504040204" pitchFamily="34" charset="0"/>
              </a:rPr>
              <a:t>consideration is </a:t>
            </a:r>
            <a:r>
              <a:rPr lang="en-US" b="1" u="sng" dirty="0">
                <a:solidFill>
                  <a:schemeClr val="accent2">
                    <a:lumMod val="50000"/>
                  </a:schemeClr>
                </a:solidFill>
                <a:latin typeface="Verdana" panose="020B0604030504040204" pitchFamily="34" charset="0"/>
                <a:ea typeface="Verdana" panose="020B0604030504040204" pitchFamily="34" charset="0"/>
              </a:rPr>
              <a:t>60%</a:t>
            </a:r>
          </a:p>
        </p:txBody>
      </p:sp>
    </p:spTree>
    <p:extLst>
      <p:ext uri="{BB962C8B-B14F-4D97-AF65-F5344CB8AC3E}">
        <p14:creationId xmlns:p14="http://schemas.microsoft.com/office/powerpoint/2010/main" val="688831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3E553-594D-49EF-BD0D-91522BA37A1B}"/>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TEAS Language Section</a:t>
            </a:r>
          </a:p>
        </p:txBody>
      </p:sp>
      <p:sp>
        <p:nvSpPr>
          <p:cNvPr id="3" name="Content Placeholder 2">
            <a:extLst>
              <a:ext uri="{FF2B5EF4-FFF2-40B4-BE49-F238E27FC236}">
                <a16:creationId xmlns:a16="http://schemas.microsoft.com/office/drawing/2014/main" id="{016ED8C7-9A84-4462-BACA-28FE8DDE044A}"/>
              </a:ext>
            </a:extLst>
          </p:cNvPr>
          <p:cNvSpPr>
            <a:spLocks noGrp="1"/>
          </p:cNvSpPr>
          <p:nvPr>
            <p:ph idx="1"/>
          </p:nvPr>
        </p:nvSpPr>
        <p:spPr>
          <a:xfrm>
            <a:off x="838200" y="1417320"/>
            <a:ext cx="10515600" cy="4759643"/>
          </a:xfrm>
        </p:spPr>
        <p:txBody>
          <a:bodyPr>
            <a:normAutofit/>
          </a:bodyPr>
          <a:lstStyle/>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Time limit = 28 minutes</a:t>
            </a:r>
          </a:p>
          <a:p>
            <a:endParaRPr lang="en-US" dirty="0">
              <a:latin typeface="Verdana" panose="020B0604030504040204" pitchFamily="34" charset="0"/>
              <a:ea typeface="Verdana" panose="020B0604030504040204" pitchFamily="34" charset="0"/>
            </a:endParaRPr>
          </a:p>
          <a:p>
            <a:pPr marL="0" indent="0">
              <a:buNone/>
            </a:pPr>
            <a:r>
              <a:rPr lang="en-US" u="sng" dirty="0">
                <a:latin typeface="Verdana" panose="020B0604030504040204" pitchFamily="34" charset="0"/>
                <a:ea typeface="Verdana" panose="020B0604030504040204" pitchFamily="34" charset="0"/>
              </a:rPr>
              <a:t>Content tested</a:t>
            </a:r>
            <a:r>
              <a:rPr lang="en-US" dirty="0">
                <a:latin typeface="Verdana" panose="020B0604030504040204" pitchFamily="34" charset="0"/>
                <a:ea typeface="Verdana" panose="020B0604030504040204" pitchFamily="34" charset="0"/>
              </a:rPr>
              <a:t>:	</a:t>
            </a:r>
          </a:p>
          <a:p>
            <a:pPr marL="0" indent="0">
              <a:buNone/>
            </a:pPr>
            <a:r>
              <a:rPr lang="en-US" dirty="0">
                <a:latin typeface="Verdana" panose="020B0604030504040204" pitchFamily="34" charset="0"/>
                <a:ea typeface="Verdana" panose="020B0604030504040204" pitchFamily="34" charset="0"/>
              </a:rPr>
              <a:t>Grammar, spelling, vocabulary</a:t>
            </a:r>
          </a:p>
          <a:p>
            <a:pPr marL="0" indent="0">
              <a:buNone/>
            </a:pPr>
            <a:r>
              <a:rPr lang="en-US" dirty="0">
                <a:latin typeface="Verdana" panose="020B0604030504040204" pitchFamily="34" charset="0"/>
                <a:ea typeface="Verdana" panose="020B0604030504040204" pitchFamily="34" charset="0"/>
              </a:rPr>
              <a:t>Proper sentence structure</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u="sng" dirty="0">
                <a:latin typeface="Verdana" panose="020B0604030504040204" pitchFamily="34" charset="0"/>
                <a:ea typeface="Verdana" panose="020B0604030504040204" pitchFamily="34" charset="0"/>
              </a:rPr>
              <a:t>Minimum score </a:t>
            </a:r>
            <a:r>
              <a:rPr lang="en-US" dirty="0">
                <a:latin typeface="Verdana" panose="020B0604030504040204" pitchFamily="34" charset="0"/>
                <a:ea typeface="Verdana" panose="020B0604030504040204" pitchFamily="34" charset="0"/>
              </a:rPr>
              <a:t>required for admission </a:t>
            </a:r>
          </a:p>
          <a:p>
            <a:pPr marL="0" indent="0">
              <a:buNone/>
            </a:pPr>
            <a:r>
              <a:rPr lang="en-US" dirty="0">
                <a:latin typeface="Verdana" panose="020B0604030504040204" pitchFamily="34" charset="0"/>
                <a:ea typeface="Verdana" panose="020B0604030504040204" pitchFamily="34" charset="0"/>
              </a:rPr>
              <a:t>consideration is </a:t>
            </a:r>
            <a:r>
              <a:rPr lang="en-US" b="1" u="sng" dirty="0">
                <a:solidFill>
                  <a:schemeClr val="accent2">
                    <a:lumMod val="50000"/>
                  </a:schemeClr>
                </a:solidFill>
                <a:latin typeface="Verdana" panose="020B0604030504040204" pitchFamily="34" charset="0"/>
                <a:ea typeface="Verdana" panose="020B0604030504040204" pitchFamily="34" charset="0"/>
              </a:rPr>
              <a:t>50%</a:t>
            </a:r>
          </a:p>
        </p:txBody>
      </p:sp>
    </p:spTree>
    <p:extLst>
      <p:ext uri="{BB962C8B-B14F-4D97-AF65-F5344CB8AC3E}">
        <p14:creationId xmlns:p14="http://schemas.microsoft.com/office/powerpoint/2010/main" val="2138438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3E553-594D-49EF-BD0D-91522BA37A1B}"/>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TEAS Science Section</a:t>
            </a:r>
          </a:p>
        </p:txBody>
      </p:sp>
      <p:sp>
        <p:nvSpPr>
          <p:cNvPr id="3" name="Content Placeholder 2">
            <a:extLst>
              <a:ext uri="{FF2B5EF4-FFF2-40B4-BE49-F238E27FC236}">
                <a16:creationId xmlns:a16="http://schemas.microsoft.com/office/drawing/2014/main" id="{016ED8C7-9A84-4462-BACA-28FE8DDE044A}"/>
              </a:ext>
            </a:extLst>
          </p:cNvPr>
          <p:cNvSpPr>
            <a:spLocks noGrp="1"/>
          </p:cNvSpPr>
          <p:nvPr>
            <p:ph idx="1"/>
          </p:nvPr>
        </p:nvSpPr>
        <p:spPr>
          <a:xfrm>
            <a:off x="838200" y="1417320"/>
            <a:ext cx="10515600" cy="4759643"/>
          </a:xfrm>
        </p:spPr>
        <p:txBody>
          <a:bodyPr>
            <a:normAutofit lnSpcReduction="10000"/>
          </a:bodyPr>
          <a:lstStyle/>
          <a:p>
            <a:pPr marL="0" indent="0">
              <a:buNone/>
            </a:pPr>
            <a:r>
              <a:rPr lang="en-US" dirty="0">
                <a:latin typeface="Verdana" panose="020B0604030504040204" pitchFamily="34" charset="0"/>
                <a:ea typeface="Verdana" panose="020B0604030504040204" pitchFamily="34" charset="0"/>
              </a:rPr>
              <a:t>Time limit = 63 minutes</a:t>
            </a:r>
          </a:p>
          <a:p>
            <a:endParaRPr lang="en-US" dirty="0">
              <a:latin typeface="Verdana" panose="020B0604030504040204" pitchFamily="34" charset="0"/>
              <a:ea typeface="Verdana" panose="020B0604030504040204" pitchFamily="34" charset="0"/>
            </a:endParaRPr>
          </a:p>
          <a:p>
            <a:pPr marL="0" indent="0">
              <a:buNone/>
            </a:pPr>
            <a:r>
              <a:rPr lang="en-US" u="sng" dirty="0">
                <a:latin typeface="Verdana" panose="020B0604030504040204" pitchFamily="34" charset="0"/>
                <a:ea typeface="Verdana" panose="020B0604030504040204" pitchFamily="34" charset="0"/>
              </a:rPr>
              <a:t>Content tested</a:t>
            </a:r>
            <a:r>
              <a:rPr lang="en-US" dirty="0">
                <a:latin typeface="Verdana" panose="020B0604030504040204" pitchFamily="34" charset="0"/>
                <a:ea typeface="Verdana" panose="020B0604030504040204" pitchFamily="34" charset="0"/>
              </a:rPr>
              <a:t>:	</a:t>
            </a:r>
          </a:p>
          <a:p>
            <a:pPr marL="0" indent="0">
              <a:buNone/>
            </a:pPr>
            <a:r>
              <a:rPr lang="en-US" dirty="0">
                <a:latin typeface="Verdana" panose="020B0604030504040204" pitchFamily="34" charset="0"/>
                <a:ea typeface="Verdana" panose="020B0604030504040204" pitchFamily="34" charset="0"/>
              </a:rPr>
              <a:t>Human anatomy &amp; physiology</a:t>
            </a:r>
          </a:p>
          <a:p>
            <a:pPr marL="0" indent="0">
              <a:buNone/>
            </a:pPr>
            <a:r>
              <a:rPr lang="en-US" dirty="0">
                <a:latin typeface="Verdana" panose="020B0604030504040204" pitchFamily="34" charset="0"/>
                <a:ea typeface="Verdana" panose="020B0604030504040204" pitchFamily="34" charset="0"/>
              </a:rPr>
              <a:t>Physical science</a:t>
            </a:r>
          </a:p>
          <a:p>
            <a:pPr marL="0" indent="0">
              <a:buNone/>
            </a:pPr>
            <a:r>
              <a:rPr lang="en-US" dirty="0">
                <a:latin typeface="Verdana" panose="020B0604030504040204" pitchFamily="34" charset="0"/>
                <a:ea typeface="Verdana" panose="020B0604030504040204" pitchFamily="34" charset="0"/>
              </a:rPr>
              <a:t>Scientific reasoning</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There is </a:t>
            </a:r>
            <a:r>
              <a:rPr lang="en-US" u="sng" dirty="0">
                <a:latin typeface="Verdana" panose="020B0604030504040204" pitchFamily="34" charset="0"/>
                <a:ea typeface="Verdana" panose="020B0604030504040204" pitchFamily="34" charset="0"/>
              </a:rPr>
              <a:t>no minimum required </a:t>
            </a:r>
            <a:r>
              <a:rPr lang="en-US" dirty="0">
                <a:latin typeface="Verdana" panose="020B0604030504040204" pitchFamily="34" charset="0"/>
                <a:ea typeface="Verdana" panose="020B0604030504040204" pitchFamily="34" charset="0"/>
              </a:rPr>
              <a:t>score in science</a:t>
            </a:r>
          </a:p>
          <a:p>
            <a:pPr marL="0" indent="0">
              <a:buNone/>
            </a:pPr>
            <a:r>
              <a:rPr lang="en-US" dirty="0">
                <a:latin typeface="Verdana" panose="020B0604030504040204" pitchFamily="34" charset="0"/>
                <a:ea typeface="Verdana" panose="020B0604030504040204" pitchFamily="34" charset="0"/>
              </a:rPr>
              <a:t>but admission ranking points will be added </a:t>
            </a:r>
          </a:p>
          <a:p>
            <a:pPr marL="0" indent="0">
              <a:buNone/>
            </a:pPr>
            <a:r>
              <a:rPr lang="en-US" dirty="0">
                <a:latin typeface="Verdana" panose="020B0604030504040204" pitchFamily="34" charset="0"/>
                <a:ea typeface="Verdana" panose="020B0604030504040204" pitchFamily="34" charset="0"/>
              </a:rPr>
              <a:t>for science scores &gt; 60%</a:t>
            </a:r>
          </a:p>
        </p:txBody>
      </p:sp>
    </p:spTree>
    <p:extLst>
      <p:ext uri="{BB962C8B-B14F-4D97-AF65-F5344CB8AC3E}">
        <p14:creationId xmlns:p14="http://schemas.microsoft.com/office/powerpoint/2010/main" val="2704597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BA4A4-54D5-4279-B921-938BD4631823}"/>
              </a:ext>
            </a:extLst>
          </p:cNvPr>
          <p:cNvSpPr>
            <a:spLocks noGrp="1"/>
          </p:cNvSpPr>
          <p:nvPr>
            <p:ph type="title"/>
          </p:nvPr>
        </p:nvSpPr>
        <p:spPr/>
        <p:txBody>
          <a:bodyPr/>
          <a:lstStyle/>
          <a:p>
            <a:pPr algn="ctr"/>
            <a:r>
              <a:rPr lang="en-US" u="sng" dirty="0">
                <a:latin typeface="Verdana" panose="020B0604030504040204" pitchFamily="34" charset="0"/>
                <a:ea typeface="Verdana" panose="020B0604030504040204" pitchFamily="34" charset="0"/>
              </a:rPr>
              <a:t>Vocational Nursing Webpage</a:t>
            </a:r>
          </a:p>
        </p:txBody>
      </p:sp>
      <p:sp>
        <p:nvSpPr>
          <p:cNvPr id="3" name="Content Placeholder 2">
            <a:extLst>
              <a:ext uri="{FF2B5EF4-FFF2-40B4-BE49-F238E27FC236}">
                <a16:creationId xmlns:a16="http://schemas.microsoft.com/office/drawing/2014/main" id="{CF65E3CB-851F-4EB0-9544-FA1326035638}"/>
              </a:ext>
            </a:extLst>
          </p:cNvPr>
          <p:cNvSpPr>
            <a:spLocks noGrp="1"/>
          </p:cNvSpPr>
          <p:nvPr>
            <p:ph idx="1"/>
          </p:nvPr>
        </p:nvSpPr>
        <p:spPr/>
        <p:txBody>
          <a:bodyPr/>
          <a:lstStyle/>
          <a:p>
            <a:endParaRPr lang="en-US" dirty="0"/>
          </a:p>
          <a:p>
            <a:pPr marL="0" indent="0">
              <a:buNone/>
            </a:pPr>
            <a:r>
              <a:rPr lang="en-US" sz="3200" b="1" dirty="0">
                <a:latin typeface="Verdana" panose="020B0604030504040204" pitchFamily="34" charset="0"/>
                <a:ea typeface="Verdana" panose="020B0604030504040204" pitchFamily="34" charset="0"/>
                <a:hlinkClick r:id="rId2"/>
              </a:rPr>
              <a:t>www.collin.edu/department/lvn/</a:t>
            </a:r>
            <a:endParaRPr lang="en-US" sz="3200" b="1" dirty="0">
              <a:latin typeface="Verdana" panose="020B0604030504040204" pitchFamily="34" charset="0"/>
              <a:ea typeface="Verdana" panose="020B0604030504040204" pitchFamily="34" charset="0"/>
            </a:endParaRPr>
          </a:p>
          <a:p>
            <a:pPr marL="0" indent="0">
              <a:buNone/>
            </a:pPr>
            <a:endParaRPr lang="en-US" dirty="0"/>
          </a:p>
        </p:txBody>
      </p:sp>
    </p:spTree>
    <p:extLst>
      <p:ext uri="{BB962C8B-B14F-4D97-AF65-F5344CB8AC3E}">
        <p14:creationId xmlns:p14="http://schemas.microsoft.com/office/powerpoint/2010/main" val="2335212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B58C5-609E-4BDD-8020-6D8DF6D04E84}"/>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Student Selection for Admission</a:t>
            </a:r>
          </a:p>
        </p:txBody>
      </p:sp>
      <p:sp>
        <p:nvSpPr>
          <p:cNvPr id="3" name="Content Placeholder 2">
            <a:extLst>
              <a:ext uri="{FF2B5EF4-FFF2-40B4-BE49-F238E27FC236}">
                <a16:creationId xmlns:a16="http://schemas.microsoft.com/office/drawing/2014/main" id="{85744F73-B6B6-4C31-B669-243D07B202E0}"/>
              </a:ext>
            </a:extLst>
          </p:cNvPr>
          <p:cNvSpPr>
            <a:spLocks noGrp="1"/>
          </p:cNvSpPr>
          <p:nvPr>
            <p:ph idx="1"/>
          </p:nvPr>
        </p:nvSpPr>
        <p:spPr>
          <a:xfrm>
            <a:off x="838200" y="1428750"/>
            <a:ext cx="10515600" cy="4748213"/>
          </a:xfrm>
        </p:spPr>
        <p:txBody>
          <a:bodyPr/>
          <a:lstStyle/>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Student selection is done via a point system.</a:t>
            </a:r>
          </a:p>
          <a:p>
            <a:pPr marL="0" indent="0">
              <a:buNone/>
            </a:pPr>
            <a:r>
              <a:rPr lang="en-US" dirty="0">
                <a:latin typeface="Verdana" panose="020B0604030504040204" pitchFamily="34" charset="0"/>
                <a:ea typeface="Verdana" panose="020B0604030504040204" pitchFamily="34" charset="0"/>
              </a:rPr>
              <a:t>	TEAS reading score</a:t>
            </a:r>
          </a:p>
          <a:p>
            <a:pPr marL="0" indent="0">
              <a:buNone/>
            </a:pPr>
            <a:r>
              <a:rPr lang="en-US" dirty="0">
                <a:latin typeface="Verdana" panose="020B0604030504040204" pitchFamily="34" charset="0"/>
                <a:ea typeface="Verdana" panose="020B0604030504040204" pitchFamily="34" charset="0"/>
              </a:rPr>
              <a:t>	TEAS math score</a:t>
            </a:r>
          </a:p>
          <a:p>
            <a:pPr marL="0" indent="0">
              <a:buNone/>
            </a:pPr>
            <a:r>
              <a:rPr lang="en-US" dirty="0">
                <a:latin typeface="Verdana" panose="020B0604030504040204" pitchFamily="34" charset="0"/>
                <a:ea typeface="Verdana" panose="020B0604030504040204" pitchFamily="34" charset="0"/>
              </a:rPr>
              <a:t>	TEAS language score</a:t>
            </a:r>
          </a:p>
          <a:p>
            <a:pPr marL="0" indent="0">
              <a:buNone/>
            </a:pPr>
            <a:r>
              <a:rPr lang="en-US" dirty="0">
                <a:latin typeface="Verdana" panose="020B0604030504040204" pitchFamily="34" charset="0"/>
                <a:ea typeface="Verdana" panose="020B0604030504040204" pitchFamily="34" charset="0"/>
              </a:rPr>
              <a:t>	TEAS science score </a:t>
            </a:r>
          </a:p>
          <a:p>
            <a:pPr marL="0" indent="0">
              <a:buNone/>
            </a:pPr>
            <a:r>
              <a:rPr lang="en-US" dirty="0">
                <a:latin typeface="Verdana" panose="020B0604030504040204" pitchFamily="34" charset="0"/>
                <a:ea typeface="Verdana" panose="020B0604030504040204" pitchFamily="34" charset="0"/>
              </a:rPr>
              <a:t>	A+P grade(s) </a:t>
            </a:r>
            <a:r>
              <a:rPr lang="en-US" dirty="0">
                <a:solidFill>
                  <a:srgbClr val="C00000"/>
                </a:solidFill>
                <a:latin typeface="Verdana" panose="020B0604030504040204" pitchFamily="34" charset="0"/>
                <a:ea typeface="Verdana" panose="020B0604030504040204" pitchFamily="34" charset="0"/>
              </a:rPr>
              <a:t>– Must include transcript for points</a:t>
            </a:r>
          </a:p>
          <a:p>
            <a:pPr marL="0" indent="0">
              <a:buNone/>
            </a:pPr>
            <a:r>
              <a:rPr lang="en-US" dirty="0">
                <a:solidFill>
                  <a:srgbClr val="C00000"/>
                </a:solidFill>
                <a:latin typeface="Verdana" panose="020B0604030504040204" pitchFamily="34" charset="0"/>
                <a:ea typeface="Verdana" panose="020B0604030504040204" pitchFamily="34" charset="0"/>
              </a:rPr>
              <a:t>		</a:t>
            </a:r>
            <a:r>
              <a:rPr lang="en-US" sz="2400" dirty="0">
                <a:solidFill>
                  <a:srgbClr val="C00000"/>
                </a:solidFill>
                <a:latin typeface="Verdana" panose="020B0604030504040204" pitchFamily="34" charset="0"/>
                <a:ea typeface="Verdana" panose="020B0604030504040204" pitchFamily="34" charset="0"/>
              </a:rPr>
              <a:t>- If @ Collin, unofficial / If other college, official</a:t>
            </a: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	</a:t>
            </a:r>
          </a:p>
        </p:txBody>
      </p:sp>
    </p:spTree>
    <p:extLst>
      <p:ext uri="{BB962C8B-B14F-4D97-AF65-F5344CB8AC3E}">
        <p14:creationId xmlns:p14="http://schemas.microsoft.com/office/powerpoint/2010/main" val="2243834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B58C5-609E-4BDD-8020-6D8DF6D04E84}"/>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Student Selection for Admission</a:t>
            </a:r>
          </a:p>
        </p:txBody>
      </p:sp>
      <p:sp>
        <p:nvSpPr>
          <p:cNvPr id="3" name="Content Placeholder 2">
            <a:extLst>
              <a:ext uri="{FF2B5EF4-FFF2-40B4-BE49-F238E27FC236}">
                <a16:creationId xmlns:a16="http://schemas.microsoft.com/office/drawing/2014/main" id="{85744F73-B6B6-4C31-B669-243D07B202E0}"/>
              </a:ext>
            </a:extLst>
          </p:cNvPr>
          <p:cNvSpPr>
            <a:spLocks noGrp="1"/>
          </p:cNvSpPr>
          <p:nvPr>
            <p:ph idx="1"/>
          </p:nvPr>
        </p:nvSpPr>
        <p:spPr>
          <a:xfrm>
            <a:off x="838200" y="1428750"/>
            <a:ext cx="10515600" cy="4937760"/>
          </a:xfrm>
        </p:spPr>
        <p:txBody>
          <a:bodyPr>
            <a:normAutofit/>
          </a:bodyPr>
          <a:lstStyle/>
          <a:p>
            <a:pPr marL="0" indent="0">
              <a:buNone/>
            </a:pPr>
            <a:r>
              <a:rPr lang="en-US" sz="1800" b="1" u="sng" dirty="0">
                <a:latin typeface="Verdana" panose="020B0604030504040204" pitchFamily="34" charset="0"/>
                <a:ea typeface="Verdana" panose="020B0604030504040204" pitchFamily="34" charset="0"/>
              </a:rPr>
              <a:t>EXTRA admission points</a:t>
            </a:r>
            <a:r>
              <a:rPr lang="en-US" sz="1800" b="1" dirty="0">
                <a:latin typeface="Verdana" panose="020B0604030504040204" pitchFamily="34" charset="0"/>
                <a:ea typeface="Verdana" panose="020B0604030504040204" pitchFamily="34" charset="0"/>
              </a:rPr>
              <a:t> </a:t>
            </a:r>
            <a:r>
              <a:rPr lang="en-US" sz="1800" dirty="0">
                <a:latin typeface="Verdana" panose="020B0604030504040204" pitchFamily="34" charset="0"/>
                <a:ea typeface="Verdana" panose="020B0604030504040204" pitchFamily="34" charset="0"/>
              </a:rPr>
              <a:t>are given for:</a:t>
            </a:r>
          </a:p>
          <a:p>
            <a:pPr marL="0" indent="0">
              <a:buNone/>
            </a:pPr>
            <a:r>
              <a:rPr lang="en-US" sz="1800" dirty="0">
                <a:latin typeface="Verdana" panose="020B0604030504040204" pitchFamily="34" charset="0"/>
                <a:ea typeface="Verdana" panose="020B0604030504040204" pitchFamily="34" charset="0"/>
              </a:rPr>
              <a:t>U.S. Military Service</a:t>
            </a:r>
          </a:p>
          <a:p>
            <a:pPr marL="0" indent="0">
              <a:buNone/>
            </a:pPr>
            <a:r>
              <a:rPr lang="en-US" sz="1800" dirty="0">
                <a:latin typeface="Verdana" panose="020B0604030504040204" pitchFamily="34" charset="0"/>
                <a:ea typeface="Verdana" panose="020B0604030504040204" pitchFamily="34" charset="0"/>
              </a:rPr>
              <a:t>	- Must submit a copy of DD214 member form with application</a:t>
            </a:r>
          </a:p>
          <a:p>
            <a:pPr marL="0" indent="0">
              <a:buNone/>
            </a:pPr>
            <a:r>
              <a:rPr lang="en-US" sz="1800" dirty="0">
                <a:latin typeface="Verdana" panose="020B0604030504040204" pitchFamily="34" charset="0"/>
                <a:ea typeface="Verdana" panose="020B0604030504040204" pitchFamily="34" charset="0"/>
              </a:rPr>
              <a:t>CNA Certification</a:t>
            </a:r>
          </a:p>
          <a:p>
            <a:pPr marL="0" indent="0">
              <a:buNone/>
            </a:pPr>
            <a:r>
              <a:rPr lang="en-US" sz="1800" dirty="0">
                <a:latin typeface="Verdana" panose="020B0604030504040204" pitchFamily="34" charset="0"/>
                <a:ea typeface="Verdana" panose="020B0604030504040204" pitchFamily="34" charset="0"/>
              </a:rPr>
              <a:t>	 - Must submit a copy of current CNA certification with application</a:t>
            </a:r>
          </a:p>
          <a:p>
            <a:pPr marL="0" indent="0">
              <a:buNone/>
            </a:pPr>
            <a:r>
              <a:rPr lang="en-US" sz="1800" dirty="0">
                <a:latin typeface="Verdana" panose="020B0604030504040204" pitchFamily="34" charset="0"/>
                <a:ea typeface="Verdana" panose="020B0604030504040204" pitchFamily="34" charset="0"/>
              </a:rPr>
              <a:t>RMA or CMA Certification</a:t>
            </a:r>
          </a:p>
          <a:p>
            <a:pPr marL="0" indent="0">
              <a:buNone/>
            </a:pPr>
            <a:r>
              <a:rPr lang="en-US" sz="1800" dirty="0">
                <a:latin typeface="Verdana" panose="020B0604030504040204" pitchFamily="34" charset="0"/>
                <a:ea typeface="Verdana" panose="020B0604030504040204" pitchFamily="34" charset="0"/>
              </a:rPr>
              <a:t>	 - Must submit a copy of current RMA or CMA certification with the application</a:t>
            </a:r>
          </a:p>
          <a:p>
            <a:pPr marL="0" indent="0">
              <a:buNone/>
            </a:pPr>
            <a:r>
              <a:rPr lang="en-US" sz="1800" dirty="0">
                <a:latin typeface="Verdana" panose="020B0604030504040204" pitchFamily="34" charset="0"/>
                <a:ea typeface="Verdana" panose="020B0604030504040204" pitchFamily="34" charset="0"/>
              </a:rPr>
              <a:t>EMT Certification </a:t>
            </a:r>
          </a:p>
          <a:p>
            <a:pPr marL="0" indent="0">
              <a:buNone/>
            </a:pPr>
            <a:r>
              <a:rPr lang="en-US" sz="1800" dirty="0">
                <a:latin typeface="Verdana" panose="020B0604030504040204" pitchFamily="34" charset="0"/>
                <a:ea typeface="Verdana" panose="020B0604030504040204" pitchFamily="34" charset="0"/>
              </a:rPr>
              <a:t>	- Must submit a copy of current EMT certification with application</a:t>
            </a:r>
          </a:p>
          <a:p>
            <a:pPr marL="0" indent="0">
              <a:buNone/>
            </a:pPr>
            <a:r>
              <a:rPr lang="en-US" sz="1800" dirty="0">
                <a:latin typeface="Verdana" panose="020B0604030504040204" pitchFamily="34" charset="0"/>
                <a:ea typeface="Verdana" panose="020B0604030504040204" pitchFamily="34" charset="0"/>
              </a:rPr>
              <a:t>Certified Pharmacy Technician (</a:t>
            </a:r>
            <a:r>
              <a:rPr lang="en-US" sz="1800" dirty="0" err="1">
                <a:latin typeface="Verdana" panose="020B0604030504040204" pitchFamily="34" charset="0"/>
                <a:ea typeface="Verdana" panose="020B0604030504040204" pitchFamily="34" charset="0"/>
              </a:rPr>
              <a:t>CPhT</a:t>
            </a:r>
            <a:r>
              <a:rPr lang="en-US" sz="1800" dirty="0">
                <a:latin typeface="Verdana" panose="020B0604030504040204" pitchFamily="34" charset="0"/>
                <a:ea typeface="Verdana" panose="020B0604030504040204" pitchFamily="34" charset="0"/>
              </a:rPr>
              <a:t>) </a:t>
            </a:r>
          </a:p>
          <a:p>
            <a:pPr marL="0" indent="0">
              <a:buNone/>
            </a:pPr>
            <a:r>
              <a:rPr lang="en-US" sz="1800" dirty="0">
                <a:latin typeface="Verdana" panose="020B0604030504040204" pitchFamily="34" charset="0"/>
                <a:ea typeface="Verdana" panose="020B0604030504040204" pitchFamily="34" charset="0"/>
              </a:rPr>
              <a:t>	 - Must submit a copy of current </a:t>
            </a:r>
            <a:r>
              <a:rPr lang="en-US" sz="1800" dirty="0" err="1">
                <a:latin typeface="Verdana" panose="020B0604030504040204" pitchFamily="34" charset="0"/>
                <a:ea typeface="Verdana" panose="020B0604030504040204" pitchFamily="34" charset="0"/>
              </a:rPr>
              <a:t>CPhT</a:t>
            </a:r>
            <a:r>
              <a:rPr lang="en-US" sz="1800" dirty="0">
                <a:latin typeface="Verdana" panose="020B0604030504040204" pitchFamily="34" charset="0"/>
                <a:ea typeface="Verdana" panose="020B0604030504040204" pitchFamily="34" charset="0"/>
              </a:rPr>
              <a:t> certification with application</a:t>
            </a:r>
          </a:p>
          <a:p>
            <a:pPr marL="0" indent="0">
              <a:buNone/>
            </a:pPr>
            <a:r>
              <a:rPr lang="en-US" sz="1800" dirty="0">
                <a:latin typeface="Verdana" panose="020B0604030504040204" pitchFamily="34" charset="0"/>
                <a:ea typeface="Verdana" panose="020B0604030504040204" pitchFamily="34" charset="0"/>
              </a:rPr>
              <a:t>Certified Phlebotomy Technician (CPT)</a:t>
            </a:r>
          </a:p>
          <a:p>
            <a:pPr marL="0" indent="0">
              <a:buNone/>
            </a:pPr>
            <a:r>
              <a:rPr lang="en-US" sz="1800" dirty="0">
                <a:latin typeface="Verdana" panose="020B0604030504040204" pitchFamily="34" charset="0"/>
                <a:ea typeface="Verdana" panose="020B0604030504040204" pitchFamily="34" charset="0"/>
              </a:rPr>
              <a:t>	 Must submit a copy of current CPT certification with application</a:t>
            </a:r>
          </a:p>
        </p:txBody>
      </p:sp>
    </p:spTree>
    <p:extLst>
      <p:ext uri="{BB962C8B-B14F-4D97-AF65-F5344CB8AC3E}">
        <p14:creationId xmlns:p14="http://schemas.microsoft.com/office/powerpoint/2010/main" val="26085908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B58C5-609E-4BDD-8020-6D8DF6D04E84}"/>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Wait-List Applicants</a:t>
            </a:r>
          </a:p>
        </p:txBody>
      </p:sp>
      <p:sp>
        <p:nvSpPr>
          <p:cNvPr id="3" name="Content Placeholder 2">
            <a:extLst>
              <a:ext uri="{FF2B5EF4-FFF2-40B4-BE49-F238E27FC236}">
                <a16:creationId xmlns:a16="http://schemas.microsoft.com/office/drawing/2014/main" id="{85744F73-B6B6-4C31-B669-243D07B202E0}"/>
              </a:ext>
            </a:extLst>
          </p:cNvPr>
          <p:cNvSpPr>
            <a:spLocks noGrp="1"/>
          </p:cNvSpPr>
          <p:nvPr>
            <p:ph idx="1"/>
          </p:nvPr>
        </p:nvSpPr>
        <p:spPr>
          <a:xfrm>
            <a:off x="838200" y="1428750"/>
            <a:ext cx="10515600" cy="4937760"/>
          </a:xfrm>
        </p:spPr>
        <p:txBody>
          <a:bodyPr>
            <a:normAutofit/>
          </a:bodyPr>
          <a:lstStyle/>
          <a:p>
            <a:pPr marL="0" indent="0">
              <a:buNone/>
            </a:pPr>
            <a:r>
              <a:rPr lang="en-US" dirty="0">
                <a:latin typeface="Verdana" panose="020B0604030504040204" pitchFamily="34" charset="0"/>
                <a:ea typeface="Verdana" panose="020B0604030504040204" pitchFamily="34" charset="0"/>
              </a:rPr>
              <a:t>If an applicant passes the Reading, Math, and Language sections of the TEAS exam with minimal scores or higher but does NOT have enough ranking points to be selected in the initial acceptance process, the applicant may be placed on a wait list.</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If an initially accepted applicant does NOT accept his spot (or) does not produce the necessary documentation in the required time (or) does not attend the orientation session, a candidate from the wait list will be selected in ranking order to fill that spot.</a:t>
            </a:r>
          </a:p>
        </p:txBody>
      </p:sp>
    </p:spTree>
    <p:extLst>
      <p:ext uri="{BB962C8B-B14F-4D97-AF65-F5344CB8AC3E}">
        <p14:creationId xmlns:p14="http://schemas.microsoft.com/office/powerpoint/2010/main" val="3348299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DD6AF-7286-53BE-4908-3965673D80A7}"/>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Rubric for ADMISSION POINTS</a:t>
            </a:r>
          </a:p>
        </p:txBody>
      </p:sp>
      <p:sp>
        <p:nvSpPr>
          <p:cNvPr id="3" name="Content Placeholder 2">
            <a:extLst>
              <a:ext uri="{FF2B5EF4-FFF2-40B4-BE49-F238E27FC236}">
                <a16:creationId xmlns:a16="http://schemas.microsoft.com/office/drawing/2014/main" id="{8B7FA29E-1147-9A30-5A0D-F7D53AAC515D}"/>
              </a:ext>
            </a:extLst>
          </p:cNvPr>
          <p:cNvSpPr>
            <a:spLocks noGrp="1"/>
          </p:cNvSpPr>
          <p:nvPr>
            <p:ph idx="1"/>
          </p:nvPr>
        </p:nvSpPr>
        <p:spPr/>
        <p:txBody>
          <a:bodyPr>
            <a:normAutofit/>
          </a:bodyPr>
          <a:lstStyle/>
          <a:p>
            <a:pPr marL="0" indent="0">
              <a:buNone/>
            </a:pPr>
            <a:r>
              <a:rPr lang="en-US" sz="3600" dirty="0">
                <a:latin typeface="Verdana" panose="020B0604030504040204" pitchFamily="34" charset="0"/>
                <a:ea typeface="Verdana" panose="020B0604030504040204" pitchFamily="34" charset="0"/>
              </a:rPr>
              <a:t>See the LVN webpage for awarded </a:t>
            </a:r>
          </a:p>
          <a:p>
            <a:pPr marL="0" indent="0">
              <a:buNone/>
            </a:pPr>
            <a:r>
              <a:rPr lang="en-US" sz="3600" dirty="0">
                <a:latin typeface="Verdana" panose="020B0604030504040204" pitchFamily="34" charset="0"/>
                <a:ea typeface="Verdana" panose="020B0604030504040204" pitchFamily="34" charset="0"/>
              </a:rPr>
              <a:t>number of points for each category</a:t>
            </a:r>
          </a:p>
        </p:txBody>
      </p:sp>
    </p:spTree>
    <p:extLst>
      <p:ext uri="{BB962C8B-B14F-4D97-AF65-F5344CB8AC3E}">
        <p14:creationId xmlns:p14="http://schemas.microsoft.com/office/powerpoint/2010/main" val="424723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C6B0C-E928-483C-A270-453DC4FADDEC}"/>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Requirements for Admission</a:t>
            </a:r>
            <a:endParaRPr lang="en-US" dirty="0"/>
          </a:p>
        </p:txBody>
      </p:sp>
      <p:sp>
        <p:nvSpPr>
          <p:cNvPr id="3" name="Content Placeholder 2">
            <a:extLst>
              <a:ext uri="{FF2B5EF4-FFF2-40B4-BE49-F238E27FC236}">
                <a16:creationId xmlns:a16="http://schemas.microsoft.com/office/drawing/2014/main" id="{DA77DC61-0D45-482A-BC02-8BBEC88144DD}"/>
              </a:ext>
            </a:extLst>
          </p:cNvPr>
          <p:cNvSpPr>
            <a:spLocks noGrp="1"/>
          </p:cNvSpPr>
          <p:nvPr>
            <p:ph idx="1"/>
          </p:nvPr>
        </p:nvSpPr>
        <p:spPr>
          <a:xfrm>
            <a:off x="838200" y="1825624"/>
            <a:ext cx="10515600" cy="4563745"/>
          </a:xfrm>
        </p:spPr>
        <p:txBody>
          <a:bodyPr>
            <a:normAutofit/>
          </a:bodyPr>
          <a:lstStyle/>
          <a:p>
            <a:pPr marL="457200" indent="-457200">
              <a:buAutoNum type="arabicParenR"/>
            </a:pPr>
            <a:r>
              <a:rPr lang="en-US" sz="2400" dirty="0">
                <a:latin typeface="Verdana" panose="020B0604030504040204" pitchFamily="34" charset="0"/>
                <a:ea typeface="Verdana" panose="020B0604030504040204" pitchFamily="34" charset="0"/>
              </a:rPr>
              <a:t>Written documentation from TX Board of Nursing after           an FBI criminal background check is completed.  </a:t>
            </a:r>
          </a:p>
          <a:p>
            <a:pPr marL="0" indent="0">
              <a:buNone/>
            </a:pPr>
            <a:r>
              <a:rPr lang="en-US" sz="2400" dirty="0">
                <a:latin typeface="Verdana" panose="020B0604030504040204" pitchFamily="34" charset="0"/>
                <a:ea typeface="Verdana" panose="020B0604030504040204" pitchFamily="34" charset="0"/>
              </a:rPr>
              <a:t>	(Fingerprinted, photographed)</a:t>
            </a:r>
          </a:p>
          <a:p>
            <a:pPr lvl="1"/>
            <a:endParaRPr lang="en-US" sz="1800" dirty="0">
              <a:latin typeface="Verdana" panose="020B0604030504040204" pitchFamily="34" charset="0"/>
              <a:ea typeface="Verdana" panose="020B0604030504040204" pitchFamily="34" charset="0"/>
            </a:endParaRPr>
          </a:p>
          <a:p>
            <a:pPr lvl="1"/>
            <a:r>
              <a:rPr lang="en-US" dirty="0">
                <a:latin typeface="Verdana" panose="020B0604030504040204" pitchFamily="34" charset="0"/>
                <a:ea typeface="Verdana" panose="020B0604030504040204" pitchFamily="34" charset="0"/>
              </a:rPr>
              <a:t>If criminal history is present, applicant should start to </a:t>
            </a:r>
          </a:p>
          <a:p>
            <a:pPr marL="457200" lvl="1" indent="0">
              <a:buNone/>
            </a:pPr>
            <a:r>
              <a:rPr lang="en-US" dirty="0">
                <a:latin typeface="Verdana" panose="020B0604030504040204" pitchFamily="34" charset="0"/>
                <a:ea typeface="Verdana" panose="020B0604030504040204" pitchFamily="34" charset="0"/>
              </a:rPr>
              <a:t>	gather and make copies of court, lawyer, and/or police 	documents pertaining to the crime(s).</a:t>
            </a:r>
          </a:p>
          <a:p>
            <a:pPr lvl="1"/>
            <a:r>
              <a:rPr lang="en-US" dirty="0">
                <a:latin typeface="Verdana" panose="020B0604030504040204" pitchFamily="34" charset="0"/>
                <a:ea typeface="Verdana" panose="020B0604030504040204" pitchFamily="34" charset="0"/>
              </a:rPr>
              <a:t>If the TBON requests documents to determine eligibility</a:t>
            </a:r>
          </a:p>
          <a:p>
            <a:pPr marL="457200" lvl="1" indent="0">
              <a:buNone/>
            </a:pPr>
            <a:r>
              <a:rPr lang="en-US" dirty="0">
                <a:latin typeface="Verdana" panose="020B0604030504040204" pitchFamily="34" charset="0"/>
                <a:ea typeface="Verdana" panose="020B0604030504040204" pitchFamily="34" charset="0"/>
              </a:rPr>
              <a:t>	for licensure, the applicant must send all requested 	documents ASAP (overnight mail) to Austin, TX</a:t>
            </a:r>
          </a:p>
          <a:p>
            <a:pPr marL="457200" lvl="1" indent="0">
              <a:buNone/>
            </a:pPr>
            <a:endParaRPr lang="en-US" sz="1600" b="1" dirty="0">
              <a:latin typeface="Verdana" panose="020B0604030504040204" pitchFamily="34" charset="0"/>
              <a:ea typeface="Verdana" panose="020B0604030504040204" pitchFamily="34" charset="0"/>
            </a:endParaRPr>
          </a:p>
          <a:p>
            <a:pPr marL="457200" lvl="1" indent="0">
              <a:buNone/>
            </a:pPr>
            <a:r>
              <a:rPr lang="en-US" sz="1600" b="1" dirty="0">
                <a:latin typeface="Verdana" panose="020B0604030504040204" pitchFamily="34" charset="0"/>
                <a:ea typeface="Verdana" panose="020B0604030504040204" pitchFamily="34" charset="0"/>
              </a:rPr>
              <a:t>(Check the Texas Board of Nursing website for Licensure Eligibility details.)</a:t>
            </a:r>
          </a:p>
          <a:p>
            <a:pPr marL="457200" lvl="1" indent="0">
              <a:buNone/>
            </a:pP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41331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FB560-8038-4EEB-8A3F-73E9AFC4889E}"/>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Requirements for Admission</a:t>
            </a:r>
            <a:endParaRPr lang="en-US" dirty="0"/>
          </a:p>
        </p:txBody>
      </p:sp>
      <p:sp>
        <p:nvSpPr>
          <p:cNvPr id="3" name="Content Placeholder 2">
            <a:extLst>
              <a:ext uri="{FF2B5EF4-FFF2-40B4-BE49-F238E27FC236}">
                <a16:creationId xmlns:a16="http://schemas.microsoft.com/office/drawing/2014/main" id="{05F23DC9-A1F3-480A-8FA7-280A6E42FB77}"/>
              </a:ext>
            </a:extLst>
          </p:cNvPr>
          <p:cNvSpPr>
            <a:spLocks noGrp="1"/>
          </p:cNvSpPr>
          <p:nvPr>
            <p:ph idx="1"/>
          </p:nvPr>
        </p:nvSpPr>
        <p:spPr/>
        <p:txBody>
          <a:bodyPr>
            <a:normAutofit/>
          </a:bodyPr>
          <a:lstStyle/>
          <a:p>
            <a:pPr marL="514350" indent="-514350">
              <a:buAutoNum type="arabicParenR" startAt="2"/>
            </a:pPr>
            <a:r>
              <a:rPr lang="en-US" dirty="0">
                <a:latin typeface="Verdana" panose="020B0604030504040204" pitchFamily="34" charset="0"/>
                <a:ea typeface="Verdana" panose="020B0604030504040204" pitchFamily="34" charset="0"/>
              </a:rPr>
              <a:t>Immunizations: proof of vaccine</a:t>
            </a:r>
          </a:p>
          <a:p>
            <a:pPr marL="0" indent="0">
              <a:buNone/>
            </a:pPr>
            <a:r>
              <a:rPr lang="en-US" dirty="0">
                <a:latin typeface="Verdana" panose="020B0604030504040204" pitchFamily="34" charset="0"/>
                <a:ea typeface="Verdana" panose="020B0604030504040204" pitchFamily="34" charset="0"/>
              </a:rPr>
              <a:t>	Measles, Mumps, Rubella, Varicella, Hepatitis B </a:t>
            </a:r>
          </a:p>
          <a:p>
            <a:pPr marL="0" indent="0">
              <a:buNone/>
            </a:pPr>
            <a:r>
              <a:rPr lang="en-US" dirty="0">
                <a:latin typeface="Verdana" panose="020B0604030504040204" pitchFamily="34" charset="0"/>
                <a:ea typeface="Verdana" panose="020B0604030504040204" pitchFamily="34" charset="0"/>
              </a:rPr>
              <a:t>	</a:t>
            </a:r>
          </a:p>
          <a:p>
            <a:pPr marL="514350" indent="-514350">
              <a:buAutoNum type="arabicParenR" startAt="3"/>
            </a:pPr>
            <a:r>
              <a:rPr lang="en-US" dirty="0">
                <a:latin typeface="Verdana" panose="020B0604030504040204" pitchFamily="34" charset="0"/>
                <a:ea typeface="Verdana" panose="020B0604030504040204" pitchFamily="34" charset="0"/>
              </a:rPr>
              <a:t>Tetanus (Tdap) in last 10 years</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4)  COVID-19 vaccine series (required by clinical sites)</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5)  TB testing within one year showing (-) for TB</a:t>
            </a:r>
          </a:p>
          <a:p>
            <a:pPr marL="0" indent="0">
              <a:buNone/>
            </a:pPr>
            <a:endParaRPr lang="en-US" dirty="0">
              <a:latin typeface="Verdana" panose="020B0604030504040204" pitchFamily="34" charset="0"/>
              <a:ea typeface="Verdana" panose="020B0604030504040204" pitchFamily="34" charset="0"/>
            </a:endParaRPr>
          </a:p>
          <a:p>
            <a:pPr marL="0" indent="0">
              <a:buNone/>
            </a:pPr>
            <a:endParaRPr lang="en-US" dirty="0">
              <a:latin typeface="Verdana" panose="020B0604030504040204" pitchFamily="34" charset="0"/>
              <a:ea typeface="Verdana" panose="020B0604030504040204" pitchFamily="34" charset="0"/>
            </a:endParaRPr>
          </a:p>
          <a:p>
            <a:pPr marL="0" indent="0">
              <a:buNone/>
            </a:pP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85517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A364D-3046-48CA-8C2A-989F7A6C4B5E}"/>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Requirements for Admission</a:t>
            </a:r>
            <a:endParaRPr lang="en-US" dirty="0"/>
          </a:p>
        </p:txBody>
      </p:sp>
      <p:sp>
        <p:nvSpPr>
          <p:cNvPr id="3" name="Content Placeholder 2">
            <a:extLst>
              <a:ext uri="{FF2B5EF4-FFF2-40B4-BE49-F238E27FC236}">
                <a16:creationId xmlns:a16="http://schemas.microsoft.com/office/drawing/2014/main" id="{9D49DF6B-14C5-414D-BCE6-CB960B54DCBF}"/>
              </a:ext>
            </a:extLst>
          </p:cNvPr>
          <p:cNvSpPr>
            <a:spLocks noGrp="1"/>
          </p:cNvSpPr>
          <p:nvPr>
            <p:ph idx="1"/>
          </p:nvPr>
        </p:nvSpPr>
        <p:spPr/>
        <p:txBody>
          <a:bodyPr/>
          <a:lstStyle/>
          <a:p>
            <a:pPr marL="0" indent="0">
              <a:buNone/>
            </a:pPr>
            <a:r>
              <a:rPr lang="en-US" dirty="0">
                <a:latin typeface="Verdana" panose="020B0604030504040204" pitchFamily="34" charset="0"/>
                <a:ea typeface="Verdana" panose="020B0604030504040204" pitchFamily="34" charset="0"/>
              </a:rPr>
              <a:t>6) CPR for the Professional Rescuer card </a:t>
            </a:r>
          </a:p>
          <a:p>
            <a:pPr marL="0" indent="0">
              <a:buNone/>
            </a:pPr>
            <a:r>
              <a:rPr lang="en-US" dirty="0">
                <a:latin typeface="Verdana" panose="020B0604030504040204" pitchFamily="34" charset="0"/>
                <a:ea typeface="Verdana" panose="020B0604030504040204" pitchFamily="34" charset="0"/>
              </a:rPr>
              <a:t>	from American Heart Association only</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7)  Proof of accident/health insurance</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8)  Drug testing is done on acceptance and </a:t>
            </a:r>
          </a:p>
          <a:p>
            <a:pPr marL="0" indent="0">
              <a:buNone/>
            </a:pPr>
            <a:r>
              <a:rPr lang="en-US" dirty="0">
                <a:latin typeface="Verdana" panose="020B0604030504040204" pitchFamily="34" charset="0"/>
                <a:ea typeface="Verdana" panose="020B0604030504040204" pitchFamily="34" charset="0"/>
              </a:rPr>
              <a:t>	randomly throughout the school year</a:t>
            </a:r>
            <a:endParaRPr lang="en-US" dirty="0"/>
          </a:p>
        </p:txBody>
      </p:sp>
    </p:spTree>
    <p:extLst>
      <p:ext uri="{BB962C8B-B14F-4D97-AF65-F5344CB8AC3E}">
        <p14:creationId xmlns:p14="http://schemas.microsoft.com/office/powerpoint/2010/main" val="1166260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ABB87-0149-4EB3-9FCB-1B3224BE20CA}"/>
              </a:ext>
            </a:extLst>
          </p:cNvPr>
          <p:cNvSpPr>
            <a:spLocks noGrp="1"/>
          </p:cNvSpPr>
          <p:nvPr>
            <p:ph type="title"/>
          </p:nvPr>
        </p:nvSpPr>
        <p:spPr>
          <a:xfrm>
            <a:off x="657447" y="418288"/>
            <a:ext cx="10515600" cy="1703475"/>
          </a:xfrm>
        </p:spPr>
        <p:txBody>
          <a:bodyPr>
            <a:normAutofit fontScale="90000"/>
          </a:bodyPr>
          <a:lstStyle/>
          <a:p>
            <a:pPr algn="ctr"/>
            <a:r>
              <a:rPr lang="en-US" b="1" dirty="0">
                <a:latin typeface="Verdana" panose="020B0604030504040204" pitchFamily="34" charset="0"/>
                <a:ea typeface="Verdana" panose="020B0604030504040204" pitchFamily="34" charset="0"/>
              </a:rPr>
              <a:t>Application Period for </a:t>
            </a:r>
            <a:br>
              <a:rPr lang="en-US" b="1" dirty="0">
                <a:latin typeface="Verdana" panose="020B0604030504040204" pitchFamily="34" charset="0"/>
                <a:ea typeface="Verdana" panose="020B0604030504040204" pitchFamily="34" charset="0"/>
              </a:rPr>
            </a:br>
            <a:r>
              <a:rPr lang="en-US" b="1" dirty="0">
                <a:latin typeface="Verdana" panose="020B0604030504040204" pitchFamily="34" charset="0"/>
                <a:ea typeface="Verdana" panose="020B0604030504040204" pitchFamily="34" charset="0"/>
              </a:rPr>
              <a:t>Wylie and Plano </a:t>
            </a:r>
            <a:br>
              <a:rPr lang="en-US" b="1" u="sng" dirty="0">
                <a:latin typeface="Verdana" panose="020B0604030504040204" pitchFamily="34" charset="0"/>
                <a:ea typeface="Verdana" panose="020B0604030504040204" pitchFamily="34" charset="0"/>
              </a:rPr>
            </a:br>
            <a:r>
              <a:rPr lang="en-US" b="1" dirty="0">
                <a:latin typeface="Verdana" panose="020B0604030504040204" pitchFamily="34" charset="0"/>
                <a:ea typeface="Verdana" panose="020B0604030504040204" pitchFamily="34" charset="0"/>
              </a:rPr>
              <a:t>1/26/2025 through 5/16/2025</a:t>
            </a:r>
            <a:endParaRPr lang="en-US" b="1" u="sng"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DE154086-FE4C-4F5D-AA93-F02BFF2CEA3C}"/>
              </a:ext>
            </a:extLst>
          </p:cNvPr>
          <p:cNvSpPr>
            <a:spLocks noGrp="1"/>
          </p:cNvSpPr>
          <p:nvPr>
            <p:ph idx="1"/>
          </p:nvPr>
        </p:nvSpPr>
        <p:spPr>
          <a:xfrm>
            <a:off x="838200" y="2121763"/>
            <a:ext cx="10515600" cy="4055200"/>
          </a:xfrm>
        </p:spPr>
        <p:txBody>
          <a:bodyPr>
            <a:normAutofit fontScale="92500" lnSpcReduction="10000"/>
          </a:bodyPr>
          <a:lstStyle/>
          <a:p>
            <a:pPr marL="0" indent="0" algn="ctr">
              <a:buNone/>
            </a:pPr>
            <a:endParaRPr lang="en-US" sz="4000" b="1" dirty="0">
              <a:latin typeface="Verdana" panose="020B0604030504040204" pitchFamily="34" charset="0"/>
              <a:ea typeface="Verdana" panose="020B0604030504040204" pitchFamily="34" charset="0"/>
            </a:endParaRPr>
          </a:p>
          <a:p>
            <a:pPr marL="0" indent="0" algn="ctr">
              <a:buNone/>
            </a:pPr>
            <a:r>
              <a:rPr lang="en-US" sz="4000" b="1" dirty="0">
                <a:latin typeface="Verdana" panose="020B0604030504040204" pitchFamily="34" charset="0"/>
                <a:ea typeface="Verdana" panose="020B0604030504040204" pitchFamily="34" charset="0"/>
              </a:rPr>
              <a:t>Deadline for Wylie and Plano’s Admission:</a:t>
            </a:r>
          </a:p>
          <a:p>
            <a:pPr marL="0" indent="0" algn="ctr">
              <a:buNone/>
            </a:pPr>
            <a:r>
              <a:rPr lang="en-US" sz="4000" b="1" dirty="0">
                <a:solidFill>
                  <a:srgbClr val="C00000"/>
                </a:solidFill>
                <a:latin typeface="Verdana" panose="020B0604030504040204" pitchFamily="34" charset="0"/>
                <a:ea typeface="Verdana" panose="020B0604030504040204" pitchFamily="34" charset="0"/>
              </a:rPr>
              <a:t>May 16, 2025</a:t>
            </a:r>
          </a:p>
          <a:p>
            <a:pPr marL="0" indent="0" algn="ctr">
              <a:buNone/>
            </a:pPr>
            <a:r>
              <a:rPr lang="en-US" sz="3200" b="1" dirty="0">
                <a:latin typeface="Verdana" panose="020B0604030504040204" pitchFamily="34" charset="0"/>
                <a:ea typeface="Verdana" panose="020B0604030504040204" pitchFamily="34" charset="0"/>
              </a:rPr>
              <a:t>Submit applications online </a:t>
            </a:r>
          </a:p>
          <a:p>
            <a:pPr marL="0" indent="0" algn="ctr">
              <a:buNone/>
            </a:pPr>
            <a:endParaRPr lang="en-US" sz="3200" dirty="0">
              <a:latin typeface="Verdana" panose="020B0604030504040204" pitchFamily="34" charset="0"/>
              <a:ea typeface="Verdana" panose="020B0604030504040204" pitchFamily="34" charset="0"/>
            </a:endParaRPr>
          </a:p>
          <a:p>
            <a:pPr marL="0" indent="0">
              <a:buNone/>
            </a:pPr>
            <a:r>
              <a:rPr lang="en-US" sz="3200" dirty="0">
                <a:latin typeface="Verdana" panose="020B0604030504040204" pitchFamily="34" charset="0"/>
                <a:ea typeface="Verdana" panose="020B0604030504040204" pitchFamily="34" charset="0"/>
              </a:rPr>
              <a:t>Applicants will be contacted by e-mail once selections have been determined. </a:t>
            </a:r>
          </a:p>
        </p:txBody>
      </p:sp>
    </p:spTree>
    <p:extLst>
      <p:ext uri="{BB962C8B-B14F-4D97-AF65-F5344CB8AC3E}">
        <p14:creationId xmlns:p14="http://schemas.microsoft.com/office/powerpoint/2010/main" val="27078928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886DA-3388-438E-816A-1211CBBFAD56}"/>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Program Layout</a:t>
            </a:r>
            <a:br>
              <a:rPr lang="en-US" b="1" u="sng" dirty="0">
                <a:latin typeface="Verdana" panose="020B0604030504040204" pitchFamily="34" charset="0"/>
                <a:ea typeface="Verdana" panose="020B0604030504040204" pitchFamily="34" charset="0"/>
              </a:rPr>
            </a:br>
            <a:r>
              <a:rPr lang="en-US" b="1" u="sng" dirty="0">
                <a:latin typeface="Verdana" panose="020B0604030504040204" pitchFamily="34" charset="0"/>
                <a:ea typeface="Verdana" panose="020B0604030504040204" pitchFamily="34" charset="0"/>
              </a:rPr>
              <a:t>Wylie and Plano Fall Admit </a:t>
            </a:r>
          </a:p>
        </p:txBody>
      </p:sp>
      <p:sp>
        <p:nvSpPr>
          <p:cNvPr id="3" name="Content Placeholder 2">
            <a:extLst>
              <a:ext uri="{FF2B5EF4-FFF2-40B4-BE49-F238E27FC236}">
                <a16:creationId xmlns:a16="http://schemas.microsoft.com/office/drawing/2014/main" id="{916428CB-2E81-4244-9C6D-203DE0BC9429}"/>
              </a:ext>
            </a:extLst>
          </p:cNvPr>
          <p:cNvSpPr>
            <a:spLocks noGrp="1"/>
          </p:cNvSpPr>
          <p:nvPr>
            <p:ph idx="1"/>
          </p:nvPr>
        </p:nvSpPr>
        <p:spPr>
          <a:xfrm>
            <a:off x="838200" y="1577340"/>
            <a:ext cx="10515600" cy="4599623"/>
          </a:xfrm>
        </p:spPr>
        <p:txBody>
          <a:bodyPr>
            <a:normAutofit fontScale="77500" lnSpcReduction="20000"/>
          </a:bodyPr>
          <a:lstStyle/>
          <a:p>
            <a:pPr marL="0" indent="0">
              <a:buNone/>
            </a:pPr>
            <a:endParaRPr lang="en-US" sz="1300" b="1" u="sng" dirty="0">
              <a:latin typeface="Verdana" panose="020B0604030504040204" pitchFamily="34" charset="0"/>
              <a:ea typeface="Verdana" panose="020B0604030504040204" pitchFamily="34" charset="0"/>
            </a:endParaRPr>
          </a:p>
          <a:p>
            <a:pPr marL="0" indent="0">
              <a:buNone/>
            </a:pPr>
            <a:r>
              <a:rPr lang="en-US" sz="1300" b="1" dirty="0">
                <a:latin typeface="Verdana" panose="020B0604030504040204" pitchFamily="34" charset="0"/>
                <a:ea typeface="Verdana" panose="020B0604030504040204" pitchFamily="34" charset="0"/>
              </a:rPr>
              <a:t>Preprogram Requirement: </a:t>
            </a:r>
            <a:r>
              <a:rPr lang="en-US" sz="1300" dirty="0">
                <a:latin typeface="Verdana" panose="020B0604030504040204" pitchFamily="34" charset="0"/>
                <a:ea typeface="Verdana" panose="020B0604030504040204" pitchFamily="34" charset="0"/>
              </a:rPr>
              <a:t>BIOL 2404 (4 credits) </a:t>
            </a:r>
          </a:p>
          <a:p>
            <a:pPr marL="0" indent="0">
              <a:buNone/>
            </a:pPr>
            <a:endParaRPr lang="en-US" sz="1300" b="1" u="sng" dirty="0">
              <a:latin typeface="Verdana" panose="020B0604030504040204" pitchFamily="34" charset="0"/>
              <a:ea typeface="Verdana" panose="020B0604030504040204" pitchFamily="34" charset="0"/>
            </a:endParaRPr>
          </a:p>
          <a:p>
            <a:pPr marL="0" indent="0">
              <a:buNone/>
            </a:pPr>
            <a:r>
              <a:rPr lang="en-US" sz="1300" b="1" dirty="0">
                <a:latin typeface="Verdana" panose="020B0604030504040204" pitchFamily="34" charset="0"/>
                <a:ea typeface="Verdana" panose="020B0604030504040204" pitchFamily="34" charset="0"/>
              </a:rPr>
              <a:t>Initial FALL Semester</a:t>
            </a:r>
            <a:r>
              <a:rPr lang="en-US" sz="1300" dirty="0">
                <a:latin typeface="Verdana" panose="020B0604030504040204" pitchFamily="34" charset="0"/>
                <a:ea typeface="Verdana" panose="020B0604030504040204" pitchFamily="34" charset="0"/>
              </a:rPr>
              <a:t>			</a:t>
            </a:r>
            <a:endParaRPr lang="en-US" sz="1300" b="1" dirty="0">
              <a:latin typeface="Verdana" panose="020B0604030504040204" pitchFamily="34" charset="0"/>
              <a:ea typeface="Verdana" panose="020B0604030504040204" pitchFamily="34" charset="0"/>
            </a:endParaRPr>
          </a:p>
          <a:p>
            <a:pPr marL="0" indent="0">
              <a:buNone/>
            </a:pPr>
            <a:r>
              <a:rPr lang="en-US" sz="1300" dirty="0">
                <a:latin typeface="Verdana" panose="020B0604030504040204" pitchFamily="34" charset="0"/>
                <a:ea typeface="Verdana" panose="020B0604030504040204" pitchFamily="34" charset="0"/>
              </a:rPr>
              <a:t>Foundations of Nursing (3 credits) 			</a:t>
            </a:r>
            <a:r>
              <a:rPr lang="en-US" sz="1300" b="1" dirty="0" err="1">
                <a:latin typeface="Verdana" panose="020B0604030504040204" pitchFamily="34" charset="0"/>
                <a:ea typeface="Verdana" panose="020B0604030504040204" pitchFamily="34" charset="0"/>
              </a:rPr>
              <a:t>Maymester</a:t>
            </a:r>
            <a:r>
              <a:rPr lang="en-US" sz="1300" b="1" dirty="0">
                <a:latin typeface="Verdana" panose="020B0604030504040204" pitchFamily="34" charset="0"/>
                <a:ea typeface="Verdana" panose="020B0604030504040204" pitchFamily="34" charset="0"/>
              </a:rPr>
              <a:t> (on McKinney Campus)</a:t>
            </a:r>
            <a:endParaRPr lang="en-US" sz="1300" dirty="0">
              <a:latin typeface="Verdana" panose="020B0604030504040204" pitchFamily="34" charset="0"/>
              <a:ea typeface="Verdana" panose="020B0604030504040204" pitchFamily="34" charset="0"/>
            </a:endParaRPr>
          </a:p>
          <a:p>
            <a:pPr marL="0" indent="0">
              <a:buNone/>
            </a:pPr>
            <a:r>
              <a:rPr lang="en-US" sz="1300" dirty="0">
                <a:latin typeface="Verdana" panose="020B0604030504040204" pitchFamily="34" charset="0"/>
                <a:ea typeface="Verdana" panose="020B0604030504040204" pitchFamily="34" charset="0"/>
              </a:rPr>
              <a:t>Applied Nursing Skills   (5 credit)			Maternal/Neonatal Nursing    </a:t>
            </a:r>
            <a:r>
              <a:rPr lang="en-US" sz="1300" b="1" dirty="0">
                <a:latin typeface="Verdana" panose="020B0604030504040204" pitchFamily="34" charset="0"/>
                <a:ea typeface="Verdana" panose="020B0604030504040204" pitchFamily="34" charset="0"/>
              </a:rPr>
              <a:t>TOTAL = 2 credits</a:t>
            </a:r>
          </a:p>
          <a:p>
            <a:pPr marL="0" indent="0">
              <a:buNone/>
            </a:pPr>
            <a:r>
              <a:rPr lang="en-US" sz="1300" dirty="0">
                <a:latin typeface="Verdana" panose="020B0604030504040204" pitchFamily="34" charset="0"/>
                <a:ea typeface="Verdana" panose="020B0604030504040204" pitchFamily="34" charset="0"/>
              </a:rPr>
              <a:t>Nursing in Health and Illness    (5 credit)			--------------------------------------------------------------</a:t>
            </a:r>
          </a:p>
          <a:p>
            <a:pPr marL="0" indent="0">
              <a:buNone/>
            </a:pPr>
            <a:r>
              <a:rPr lang="en-US" sz="1300" dirty="0">
                <a:latin typeface="Verdana" panose="020B0604030504040204" pitchFamily="34" charset="0"/>
                <a:ea typeface="Verdana" panose="020B0604030504040204" pitchFamily="34" charset="0"/>
              </a:rPr>
              <a:t>Clinical I  (2 credit)	</a:t>
            </a:r>
            <a:r>
              <a:rPr lang="en-US" sz="1300" b="1" dirty="0">
                <a:latin typeface="Verdana" panose="020B0604030504040204" pitchFamily="34" charset="0"/>
                <a:ea typeface="Verdana" panose="020B0604030504040204" pitchFamily="34" charset="0"/>
              </a:rPr>
              <a:t> 			Final Summer Semester</a:t>
            </a:r>
            <a:endParaRPr lang="en-US" sz="1300" dirty="0">
              <a:latin typeface="Verdana" panose="020B0604030504040204" pitchFamily="34" charset="0"/>
              <a:ea typeface="Verdana" panose="020B0604030504040204" pitchFamily="34" charset="0"/>
            </a:endParaRPr>
          </a:p>
          <a:p>
            <a:pPr marL="0" indent="0">
              <a:buNone/>
            </a:pPr>
            <a:r>
              <a:rPr lang="en-US" sz="1300" b="1" dirty="0">
                <a:latin typeface="Verdana" panose="020B0604030504040204" pitchFamily="34" charset="0"/>
                <a:ea typeface="Verdana" panose="020B0604030504040204" pitchFamily="34" charset="0"/>
              </a:rPr>
              <a:t>TOTAL = 15 credits</a:t>
            </a:r>
            <a:r>
              <a:rPr lang="en-US" sz="1300" dirty="0">
                <a:latin typeface="Verdana" panose="020B0604030504040204" pitchFamily="34" charset="0"/>
                <a:ea typeface="Verdana" panose="020B0604030504040204" pitchFamily="34" charset="0"/>
              </a:rPr>
              <a:t>				NCLEX-PN Review  (2 credit)</a:t>
            </a:r>
          </a:p>
          <a:p>
            <a:pPr marL="0" indent="0">
              <a:buNone/>
            </a:pPr>
            <a:r>
              <a:rPr lang="en-US" sz="1300" b="1" dirty="0">
                <a:latin typeface="Verdana" panose="020B0604030504040204" pitchFamily="34" charset="0"/>
                <a:ea typeface="Verdana" panose="020B0604030504040204" pitchFamily="34" charset="0"/>
              </a:rPr>
              <a:t>					</a:t>
            </a:r>
            <a:r>
              <a:rPr lang="en-US" sz="1300" dirty="0">
                <a:latin typeface="Verdana" panose="020B0604030504040204" pitchFamily="34" charset="0"/>
                <a:ea typeface="Verdana" panose="020B0604030504040204" pitchFamily="34" charset="0"/>
              </a:rPr>
              <a:t>Nursing in Health and Illness III  (5 credit)</a:t>
            </a:r>
            <a:endParaRPr lang="en-US" sz="1300" b="1" dirty="0">
              <a:latin typeface="Verdana" panose="020B0604030504040204" pitchFamily="34" charset="0"/>
              <a:ea typeface="Verdana" panose="020B0604030504040204" pitchFamily="34" charset="0"/>
            </a:endParaRPr>
          </a:p>
          <a:p>
            <a:pPr marL="0" indent="0">
              <a:buNone/>
            </a:pPr>
            <a:r>
              <a:rPr lang="en-US" sz="1300" dirty="0">
                <a:latin typeface="Verdana" panose="020B0604030504040204" pitchFamily="34" charset="0"/>
                <a:ea typeface="Verdana" panose="020B0604030504040204" pitchFamily="34" charset="0"/>
              </a:rPr>
              <a:t>			-		Clinical III   (3 credit)</a:t>
            </a:r>
          </a:p>
          <a:p>
            <a:pPr marL="0" indent="0">
              <a:buNone/>
            </a:pPr>
            <a:r>
              <a:rPr lang="en-US" sz="1300" b="1" dirty="0">
                <a:latin typeface="Verdana" panose="020B0604030504040204" pitchFamily="34" charset="0"/>
                <a:ea typeface="Verdana" panose="020B0604030504040204" pitchFamily="34" charset="0"/>
              </a:rPr>
              <a:t>					TOTAL = 10 credits</a:t>
            </a:r>
          </a:p>
          <a:p>
            <a:pPr marL="0" indent="0">
              <a:buNone/>
            </a:pPr>
            <a:endParaRPr lang="en-US" sz="1300" b="1" dirty="0">
              <a:latin typeface="Verdana" panose="020B0604030504040204" pitchFamily="34" charset="0"/>
              <a:ea typeface="Verdana" panose="020B0604030504040204" pitchFamily="34" charset="0"/>
            </a:endParaRPr>
          </a:p>
          <a:p>
            <a:pPr marL="0" indent="0">
              <a:buNone/>
            </a:pPr>
            <a:r>
              <a:rPr lang="en-US" sz="1300" b="1" dirty="0">
                <a:latin typeface="Verdana" panose="020B0604030504040204" pitchFamily="34" charset="0"/>
                <a:ea typeface="Verdana" panose="020B0604030504040204" pitchFamily="34" charset="0"/>
              </a:rPr>
              <a:t>Spring Semester				Total Program Credits = 45</a:t>
            </a:r>
            <a:r>
              <a:rPr lang="en-US" sz="1300" dirty="0">
                <a:latin typeface="Verdana" panose="020B0604030504040204" pitchFamily="34" charset="0"/>
                <a:ea typeface="Verdana" panose="020B0604030504040204" pitchFamily="34" charset="0"/>
              </a:rPr>
              <a:t>		</a:t>
            </a:r>
          </a:p>
          <a:p>
            <a:pPr marL="0" indent="0">
              <a:buNone/>
            </a:pPr>
            <a:r>
              <a:rPr lang="en-US" sz="1300" dirty="0">
                <a:latin typeface="Verdana" panose="020B0604030504040204" pitchFamily="34" charset="0"/>
                <a:ea typeface="Verdana" panose="020B0604030504040204" pitchFamily="34" charset="0"/>
              </a:rPr>
              <a:t>Applied Nursing Skills II  (4 credit)</a:t>
            </a:r>
          </a:p>
          <a:p>
            <a:pPr marL="0" indent="0">
              <a:buNone/>
            </a:pPr>
            <a:r>
              <a:rPr lang="en-US" sz="1300" dirty="0">
                <a:latin typeface="Verdana" panose="020B0604030504040204" pitchFamily="34" charset="0"/>
                <a:ea typeface="Verdana" panose="020B0604030504040204" pitchFamily="34" charset="0"/>
              </a:rPr>
              <a:t>Nursing in Health and Illness II  (5 credit)</a:t>
            </a:r>
          </a:p>
          <a:p>
            <a:pPr marL="0" indent="0">
              <a:buNone/>
            </a:pPr>
            <a:r>
              <a:rPr lang="en-US" sz="1300" dirty="0">
                <a:latin typeface="Verdana" panose="020B0604030504040204" pitchFamily="34" charset="0"/>
                <a:ea typeface="Verdana" panose="020B0604030504040204" pitchFamily="34" charset="0"/>
              </a:rPr>
              <a:t>Clinical II  (3 credit)	</a:t>
            </a:r>
          </a:p>
          <a:p>
            <a:pPr marL="0" indent="0">
              <a:buNone/>
            </a:pPr>
            <a:r>
              <a:rPr lang="en-US" sz="1300" dirty="0">
                <a:latin typeface="Verdana" panose="020B0604030504040204" pitchFamily="34" charset="0"/>
                <a:ea typeface="Verdana" panose="020B0604030504040204" pitchFamily="34" charset="0"/>
              </a:rPr>
              <a:t>Mental Illness (2 credits)</a:t>
            </a:r>
          </a:p>
          <a:p>
            <a:pPr marL="0" indent="0">
              <a:buNone/>
            </a:pPr>
            <a:r>
              <a:rPr lang="en-US" sz="1300" b="1" dirty="0">
                <a:latin typeface="Verdana" panose="020B0604030504040204" pitchFamily="34" charset="0"/>
                <a:ea typeface="Verdana" panose="020B0604030504040204" pitchFamily="34" charset="0"/>
              </a:rPr>
              <a:t>TOTAL = 14 credits</a:t>
            </a:r>
            <a:endParaRPr lang="en-US" sz="1300" dirty="0">
              <a:latin typeface="Verdana" panose="020B0604030504040204" pitchFamily="34" charset="0"/>
              <a:ea typeface="Verdana" panose="020B0604030504040204" pitchFamily="34" charset="0"/>
            </a:endParaRPr>
          </a:p>
          <a:p>
            <a:pPr marL="0" indent="0">
              <a:buNone/>
            </a:pPr>
            <a:endParaRPr lang="en-US" sz="1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90864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28C79-3988-74E8-D514-EA49195647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E55092-6005-7087-6B2F-4E07377553BC}"/>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Program Layout</a:t>
            </a:r>
            <a:br>
              <a:rPr lang="en-US" b="1" u="sng" dirty="0">
                <a:latin typeface="Verdana" panose="020B0604030504040204" pitchFamily="34" charset="0"/>
                <a:ea typeface="Verdana" panose="020B0604030504040204" pitchFamily="34" charset="0"/>
              </a:rPr>
            </a:br>
            <a:r>
              <a:rPr lang="en-US" b="1" u="sng" dirty="0">
                <a:latin typeface="Verdana" panose="020B0604030504040204" pitchFamily="34" charset="0"/>
                <a:ea typeface="Verdana" panose="020B0604030504040204" pitchFamily="34" charset="0"/>
              </a:rPr>
              <a:t>Celina and Allen: Spring Admit</a:t>
            </a:r>
          </a:p>
        </p:txBody>
      </p:sp>
      <p:sp>
        <p:nvSpPr>
          <p:cNvPr id="3" name="Content Placeholder 2">
            <a:extLst>
              <a:ext uri="{FF2B5EF4-FFF2-40B4-BE49-F238E27FC236}">
                <a16:creationId xmlns:a16="http://schemas.microsoft.com/office/drawing/2014/main" id="{301AEE67-D685-A700-9B79-E6B75DBA7A45}"/>
              </a:ext>
            </a:extLst>
          </p:cNvPr>
          <p:cNvSpPr>
            <a:spLocks noGrp="1"/>
          </p:cNvSpPr>
          <p:nvPr>
            <p:ph idx="1"/>
          </p:nvPr>
        </p:nvSpPr>
        <p:spPr>
          <a:xfrm>
            <a:off x="729673" y="1551710"/>
            <a:ext cx="10624127" cy="4625254"/>
          </a:xfrm>
        </p:spPr>
        <p:txBody>
          <a:bodyPr>
            <a:normAutofit fontScale="62500" lnSpcReduction="20000"/>
          </a:bodyPr>
          <a:lstStyle/>
          <a:p>
            <a:pPr marL="0" indent="0">
              <a:buNone/>
            </a:pPr>
            <a:endParaRPr lang="en-US" sz="1300" b="1" u="sng" dirty="0">
              <a:latin typeface="Verdana" panose="020B0604030504040204" pitchFamily="34" charset="0"/>
              <a:ea typeface="Verdana" panose="020B0604030504040204" pitchFamily="34" charset="0"/>
            </a:endParaRPr>
          </a:p>
          <a:p>
            <a:pPr marL="0" indent="0">
              <a:buNone/>
            </a:pPr>
            <a:r>
              <a:rPr lang="en-US" sz="1600" b="1" dirty="0">
                <a:latin typeface="Verdana" panose="020B0604030504040204" pitchFamily="34" charset="0"/>
                <a:ea typeface="Verdana" panose="020B0604030504040204" pitchFamily="34" charset="0"/>
              </a:rPr>
              <a:t>Preprogram Requirement: </a:t>
            </a:r>
            <a:r>
              <a:rPr lang="en-US" sz="1600" dirty="0">
                <a:latin typeface="Verdana" panose="020B0604030504040204" pitchFamily="34" charset="0"/>
                <a:ea typeface="Verdana" panose="020B0604030504040204" pitchFamily="34" charset="0"/>
              </a:rPr>
              <a:t>BIOL 2404 (4 credits) </a:t>
            </a:r>
          </a:p>
          <a:p>
            <a:pPr marL="0" indent="0">
              <a:buNone/>
            </a:pPr>
            <a:endParaRPr lang="en-US" sz="1600" b="1" u="sng" dirty="0">
              <a:latin typeface="Verdana" panose="020B0604030504040204" pitchFamily="34" charset="0"/>
              <a:ea typeface="Verdana" panose="020B0604030504040204" pitchFamily="34" charset="0"/>
            </a:endParaRPr>
          </a:p>
          <a:p>
            <a:pPr marL="0" indent="0">
              <a:buNone/>
            </a:pPr>
            <a:r>
              <a:rPr lang="en-US" sz="1600" b="1" dirty="0">
                <a:latin typeface="Verdana" panose="020B0604030504040204" pitchFamily="34" charset="0"/>
                <a:ea typeface="Verdana" panose="020B0604030504040204" pitchFamily="34" charset="0"/>
              </a:rPr>
              <a:t>Initial Spring Semester</a:t>
            </a:r>
            <a:r>
              <a:rPr lang="en-US" sz="1600" dirty="0">
                <a:latin typeface="Verdana" panose="020B0604030504040204" pitchFamily="34" charset="0"/>
                <a:ea typeface="Verdana" panose="020B0604030504040204" pitchFamily="34" charset="0"/>
              </a:rPr>
              <a:t>			</a:t>
            </a:r>
            <a:endParaRPr lang="en-US" sz="1600" b="1" dirty="0">
              <a:latin typeface="Verdana" panose="020B0604030504040204" pitchFamily="34" charset="0"/>
              <a:ea typeface="Verdana" panose="020B0604030504040204" pitchFamily="34" charset="0"/>
            </a:endParaRPr>
          </a:p>
          <a:p>
            <a:pPr marL="0" indent="0">
              <a:buNone/>
            </a:pPr>
            <a:r>
              <a:rPr lang="en-US" sz="1600" dirty="0">
                <a:latin typeface="Verdana" panose="020B0604030504040204" pitchFamily="34" charset="0"/>
                <a:ea typeface="Verdana" panose="020B0604030504040204" pitchFamily="34" charset="0"/>
              </a:rPr>
              <a:t>Foundations of Nursing (3 credits) 			</a:t>
            </a:r>
          </a:p>
          <a:p>
            <a:pPr marL="0" indent="0">
              <a:buNone/>
            </a:pPr>
            <a:r>
              <a:rPr lang="en-US" sz="1600" dirty="0">
                <a:latin typeface="Verdana" panose="020B0604030504040204" pitchFamily="34" charset="0"/>
                <a:ea typeface="Verdana" panose="020B0604030504040204" pitchFamily="34" charset="0"/>
              </a:rPr>
              <a:t>Applied Nursing Skills   (5 credit)			</a:t>
            </a:r>
            <a:endParaRPr lang="en-US" sz="1600" b="1" dirty="0">
              <a:latin typeface="Verdana" panose="020B0604030504040204" pitchFamily="34" charset="0"/>
              <a:ea typeface="Verdana" panose="020B0604030504040204" pitchFamily="34" charset="0"/>
            </a:endParaRPr>
          </a:p>
          <a:p>
            <a:pPr marL="0" indent="0">
              <a:buNone/>
            </a:pPr>
            <a:r>
              <a:rPr lang="en-US" sz="1600" dirty="0">
                <a:latin typeface="Verdana" panose="020B0604030504040204" pitchFamily="34" charset="0"/>
                <a:ea typeface="Verdana" panose="020B0604030504040204" pitchFamily="34" charset="0"/>
              </a:rPr>
              <a:t>Nursing in Health and Illness    (5 credit)			</a:t>
            </a:r>
          </a:p>
          <a:p>
            <a:pPr marL="0" indent="0">
              <a:buNone/>
            </a:pPr>
            <a:r>
              <a:rPr lang="en-US" sz="1600" dirty="0">
                <a:latin typeface="Verdana" panose="020B0604030504040204" pitchFamily="34" charset="0"/>
                <a:ea typeface="Verdana" panose="020B0604030504040204" pitchFamily="34" charset="0"/>
              </a:rPr>
              <a:t>Clinical I  (2 credit)	</a:t>
            </a:r>
            <a:r>
              <a:rPr lang="en-US" sz="1600" b="1" dirty="0">
                <a:latin typeface="Verdana" panose="020B0604030504040204" pitchFamily="34" charset="0"/>
                <a:ea typeface="Verdana" panose="020B0604030504040204" pitchFamily="34" charset="0"/>
              </a:rPr>
              <a:t> 			Final Fall Semester</a:t>
            </a:r>
            <a:endParaRPr lang="en-US" sz="1600" dirty="0">
              <a:latin typeface="Verdana" panose="020B0604030504040204" pitchFamily="34" charset="0"/>
              <a:ea typeface="Verdana" panose="020B0604030504040204" pitchFamily="34" charset="0"/>
            </a:endParaRPr>
          </a:p>
          <a:p>
            <a:pPr marL="0" indent="0">
              <a:buNone/>
            </a:pPr>
            <a:r>
              <a:rPr lang="en-US" sz="1600" b="1" dirty="0">
                <a:latin typeface="Verdana" panose="020B0604030504040204" pitchFamily="34" charset="0"/>
                <a:ea typeface="Verdana" panose="020B0604030504040204" pitchFamily="34" charset="0"/>
              </a:rPr>
              <a:t>TOTAL = 15 credits</a:t>
            </a:r>
            <a:r>
              <a:rPr lang="en-US" sz="1600" dirty="0">
                <a:latin typeface="Verdana" panose="020B0604030504040204" pitchFamily="34" charset="0"/>
                <a:ea typeface="Verdana" panose="020B0604030504040204" pitchFamily="34" charset="0"/>
              </a:rPr>
              <a:t>				NCLEX-PN Review  (2 credit)</a:t>
            </a:r>
          </a:p>
          <a:p>
            <a:pPr marL="0" indent="0">
              <a:buNone/>
            </a:pPr>
            <a:r>
              <a:rPr lang="en-US" sz="1600" b="1" dirty="0">
                <a:latin typeface="Verdana" panose="020B0604030504040204" pitchFamily="34" charset="0"/>
                <a:ea typeface="Verdana" panose="020B0604030504040204" pitchFamily="34" charset="0"/>
              </a:rPr>
              <a:t>					</a:t>
            </a:r>
            <a:r>
              <a:rPr lang="en-US" sz="1600" dirty="0">
                <a:latin typeface="Verdana" panose="020B0604030504040204" pitchFamily="34" charset="0"/>
                <a:ea typeface="Verdana" panose="020B0604030504040204" pitchFamily="34" charset="0"/>
              </a:rPr>
              <a:t>Nursing in Health and Illness III  (5 credit)</a:t>
            </a:r>
            <a:endParaRPr lang="en-US" sz="1600" b="1" dirty="0">
              <a:latin typeface="Verdana" panose="020B0604030504040204" pitchFamily="34" charset="0"/>
              <a:ea typeface="Verdana" panose="020B0604030504040204" pitchFamily="34" charset="0"/>
            </a:endParaRPr>
          </a:p>
          <a:p>
            <a:pPr marL="0" indent="0">
              <a:buNone/>
            </a:pPr>
            <a:r>
              <a:rPr lang="en-US" sz="1600" dirty="0" err="1">
                <a:latin typeface="Verdana" panose="020B0604030504040204" pitchFamily="34" charset="0"/>
                <a:ea typeface="Verdana" panose="020B0604030504040204" pitchFamily="34" charset="0"/>
              </a:rPr>
              <a:t>Maymester</a:t>
            </a:r>
            <a:r>
              <a:rPr lang="en-US" sz="1600" dirty="0">
                <a:latin typeface="Verdana" panose="020B0604030504040204" pitchFamily="34" charset="0"/>
                <a:ea typeface="Verdana" panose="020B0604030504040204" pitchFamily="34" charset="0"/>
              </a:rPr>
              <a:t> 			-		Clinical III   (3 credit)</a:t>
            </a:r>
          </a:p>
          <a:p>
            <a:pPr marL="0" indent="0">
              <a:buNone/>
            </a:pPr>
            <a:r>
              <a:rPr lang="en-US" sz="1600" b="1" dirty="0">
                <a:latin typeface="Verdana" panose="020B0604030504040204" pitchFamily="34" charset="0"/>
                <a:ea typeface="Verdana" panose="020B0604030504040204" pitchFamily="34" charset="0"/>
              </a:rPr>
              <a:t>Maternal / Neonatal Nursing Total = 2 credits 		</a:t>
            </a:r>
            <a:r>
              <a:rPr lang="en-US" sz="1600" dirty="0">
                <a:latin typeface="Verdana" panose="020B0604030504040204" pitchFamily="34" charset="0"/>
                <a:ea typeface="Verdana" panose="020B0604030504040204" pitchFamily="34" charset="0"/>
              </a:rPr>
              <a:t>Mental Illness (2 credits)</a:t>
            </a:r>
          </a:p>
          <a:p>
            <a:pPr marL="0" indent="0">
              <a:buNone/>
            </a:pPr>
            <a:endParaRPr lang="en-US" sz="1600" b="1" dirty="0">
              <a:latin typeface="Verdana" panose="020B0604030504040204" pitchFamily="34" charset="0"/>
              <a:ea typeface="Verdana" panose="020B0604030504040204" pitchFamily="34" charset="0"/>
            </a:endParaRPr>
          </a:p>
          <a:p>
            <a:pPr marL="0" indent="0">
              <a:buNone/>
            </a:pPr>
            <a:r>
              <a:rPr lang="en-US" sz="1600" b="1" dirty="0">
                <a:latin typeface="Verdana" panose="020B0604030504040204" pitchFamily="34" charset="0"/>
                <a:ea typeface="Verdana" panose="020B0604030504040204" pitchFamily="34" charset="0"/>
              </a:rPr>
              <a:t>					TOTAL = 10 credits</a:t>
            </a:r>
          </a:p>
          <a:p>
            <a:pPr marL="0" indent="0">
              <a:buNone/>
            </a:pPr>
            <a:endParaRPr lang="en-US" sz="1600" b="1" dirty="0">
              <a:latin typeface="Verdana" panose="020B0604030504040204" pitchFamily="34" charset="0"/>
              <a:ea typeface="Verdana" panose="020B0604030504040204" pitchFamily="34" charset="0"/>
            </a:endParaRPr>
          </a:p>
          <a:p>
            <a:pPr marL="0" indent="0">
              <a:buNone/>
            </a:pPr>
            <a:r>
              <a:rPr lang="en-US" sz="1600" b="1" dirty="0">
                <a:latin typeface="Verdana" panose="020B0604030504040204" pitchFamily="34" charset="0"/>
                <a:ea typeface="Verdana" panose="020B0604030504040204" pitchFamily="34" charset="0"/>
              </a:rPr>
              <a:t>Summer Semester 				Total Program Credits = 45</a:t>
            </a:r>
            <a:r>
              <a:rPr lang="en-US" sz="1600" dirty="0">
                <a:latin typeface="Verdana" panose="020B0604030504040204" pitchFamily="34" charset="0"/>
                <a:ea typeface="Verdana" panose="020B0604030504040204" pitchFamily="34" charset="0"/>
              </a:rPr>
              <a:t>		</a:t>
            </a:r>
          </a:p>
          <a:p>
            <a:pPr marL="0" indent="0">
              <a:buNone/>
            </a:pPr>
            <a:r>
              <a:rPr lang="en-US" sz="1600" dirty="0">
                <a:latin typeface="Verdana" panose="020B0604030504040204" pitchFamily="34" charset="0"/>
                <a:ea typeface="Verdana" panose="020B0604030504040204" pitchFamily="34" charset="0"/>
              </a:rPr>
              <a:t>Applied Nursing Skills II  (4 credit)</a:t>
            </a:r>
          </a:p>
          <a:p>
            <a:pPr marL="0" indent="0">
              <a:buNone/>
            </a:pPr>
            <a:r>
              <a:rPr lang="en-US" sz="1600" dirty="0">
                <a:latin typeface="Verdana" panose="020B0604030504040204" pitchFamily="34" charset="0"/>
                <a:ea typeface="Verdana" panose="020B0604030504040204" pitchFamily="34" charset="0"/>
              </a:rPr>
              <a:t>Nursing in Health and Illness II  (5 credit)</a:t>
            </a:r>
          </a:p>
          <a:p>
            <a:pPr marL="0" indent="0">
              <a:buNone/>
            </a:pPr>
            <a:r>
              <a:rPr lang="en-US" sz="1600" dirty="0">
                <a:latin typeface="Verdana" panose="020B0604030504040204" pitchFamily="34" charset="0"/>
                <a:ea typeface="Verdana" panose="020B0604030504040204" pitchFamily="34" charset="0"/>
              </a:rPr>
              <a:t>Clinical II  (3 credit)	</a:t>
            </a:r>
          </a:p>
          <a:p>
            <a:pPr marL="0" indent="0">
              <a:buNone/>
            </a:pPr>
            <a:r>
              <a:rPr lang="en-US" sz="1600" b="1" dirty="0">
                <a:latin typeface="Verdana" panose="020B0604030504040204" pitchFamily="34" charset="0"/>
                <a:ea typeface="Verdana" panose="020B0604030504040204" pitchFamily="34" charset="0"/>
              </a:rPr>
              <a:t>TOTAL = 14 credits</a:t>
            </a:r>
            <a:endParaRPr lang="en-US" sz="1600" dirty="0">
              <a:latin typeface="Verdana" panose="020B0604030504040204" pitchFamily="34" charset="0"/>
              <a:ea typeface="Verdana" panose="020B0604030504040204" pitchFamily="34" charset="0"/>
            </a:endParaRPr>
          </a:p>
          <a:p>
            <a:pPr marL="0" indent="0">
              <a:buNone/>
            </a:pPr>
            <a:endParaRPr lang="en-US" sz="1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94373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5380-2683-4A1C-9CDD-1EB2F76922D6}"/>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What is an LVN / LPN?</a:t>
            </a:r>
          </a:p>
        </p:txBody>
      </p:sp>
      <p:sp>
        <p:nvSpPr>
          <p:cNvPr id="3" name="Content Placeholder 2">
            <a:extLst>
              <a:ext uri="{FF2B5EF4-FFF2-40B4-BE49-F238E27FC236}">
                <a16:creationId xmlns:a16="http://schemas.microsoft.com/office/drawing/2014/main" id="{95993AC8-BA11-41B3-8E10-5C53B0B28EAE}"/>
              </a:ext>
            </a:extLst>
          </p:cNvPr>
          <p:cNvSpPr>
            <a:spLocks noGrp="1"/>
          </p:cNvSpPr>
          <p:nvPr>
            <p:ph idx="1"/>
          </p:nvPr>
        </p:nvSpPr>
        <p:spPr/>
        <p:txBody>
          <a:bodyPr/>
          <a:lstStyle/>
          <a:p>
            <a:r>
              <a:rPr lang="en-US" dirty="0"/>
              <a:t>LVN is a Licensed Vocational Nurse  (in Texas &amp; California)</a:t>
            </a:r>
          </a:p>
          <a:p>
            <a:r>
              <a:rPr lang="en-US" dirty="0"/>
              <a:t>LPN is a Licensed Practical Nurse  (all other US States)</a:t>
            </a:r>
          </a:p>
          <a:p>
            <a:endParaRPr lang="en-US" dirty="0"/>
          </a:p>
          <a:p>
            <a:r>
              <a:rPr lang="en-US" dirty="0"/>
              <a:t>They are the same.</a:t>
            </a:r>
          </a:p>
          <a:p>
            <a:r>
              <a:rPr lang="en-US" dirty="0"/>
              <a:t>They take the same NATIONAL exam for licensure.</a:t>
            </a:r>
          </a:p>
          <a:p>
            <a:endParaRPr lang="en-US" dirty="0"/>
          </a:p>
          <a:p>
            <a:r>
              <a:rPr lang="en-US" dirty="0"/>
              <a:t>Can move from State to State and apply for licensure to another State without re-taking the licensing exam.  (License Reciprocity)</a:t>
            </a:r>
          </a:p>
        </p:txBody>
      </p:sp>
    </p:spTree>
    <p:extLst>
      <p:ext uri="{BB962C8B-B14F-4D97-AF65-F5344CB8AC3E}">
        <p14:creationId xmlns:p14="http://schemas.microsoft.com/office/powerpoint/2010/main" val="6479546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01CCD-90C5-4D12-9E59-16A41888376F}"/>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Estimated</a:t>
            </a:r>
            <a:r>
              <a:rPr lang="en-US" b="1" dirty="0">
                <a:latin typeface="Verdana" panose="020B0604030504040204" pitchFamily="34" charset="0"/>
                <a:ea typeface="Verdana" panose="020B0604030504040204" pitchFamily="34" charset="0"/>
              </a:rPr>
              <a:t> Program Cost</a:t>
            </a:r>
          </a:p>
        </p:txBody>
      </p:sp>
      <p:sp>
        <p:nvSpPr>
          <p:cNvPr id="5" name="Content Placeholder 4">
            <a:extLst>
              <a:ext uri="{FF2B5EF4-FFF2-40B4-BE49-F238E27FC236}">
                <a16:creationId xmlns:a16="http://schemas.microsoft.com/office/drawing/2014/main" id="{97C83197-6D61-4B13-AB5C-98C904CE8ACA}"/>
              </a:ext>
            </a:extLst>
          </p:cNvPr>
          <p:cNvSpPr>
            <a:spLocks noGrp="1"/>
          </p:cNvSpPr>
          <p:nvPr>
            <p:ph idx="1"/>
          </p:nvPr>
        </p:nvSpPr>
        <p:spPr>
          <a:xfrm>
            <a:off x="838200" y="1577340"/>
            <a:ext cx="10515600" cy="4599623"/>
          </a:xfrm>
        </p:spPr>
        <p:txBody>
          <a:bodyPr>
            <a:normAutofit lnSpcReduction="10000"/>
          </a:bodyPr>
          <a:lstStyle/>
          <a:p>
            <a:pPr marL="0" indent="0" algn="ctr">
              <a:buNone/>
            </a:pPr>
            <a:r>
              <a:rPr lang="en-US" dirty="0">
                <a:latin typeface="Verdana" panose="020B0604030504040204" pitchFamily="34" charset="0"/>
                <a:ea typeface="Verdana" panose="020B0604030504040204" pitchFamily="34" charset="0"/>
              </a:rPr>
              <a:t>Collin County Resident (&gt;12 months):</a:t>
            </a:r>
          </a:p>
          <a:p>
            <a:pPr marL="0" indent="0" algn="ctr">
              <a:buNone/>
            </a:pPr>
            <a:r>
              <a:rPr lang="en-US" b="1" dirty="0">
                <a:latin typeface="Verdana" panose="020B0604030504040204" pitchFamily="34" charset="0"/>
                <a:ea typeface="Verdana" panose="020B0604030504040204" pitchFamily="34" charset="0"/>
              </a:rPr>
              <a:t>$ 8,700 </a:t>
            </a:r>
            <a:r>
              <a:rPr lang="en-US" dirty="0">
                <a:latin typeface="Verdana" panose="020B0604030504040204" pitchFamily="34" charset="0"/>
                <a:ea typeface="Verdana" panose="020B0604030504040204" pitchFamily="34" charset="0"/>
              </a:rPr>
              <a:t>(everything included)</a:t>
            </a:r>
          </a:p>
          <a:p>
            <a:pPr marL="0" indent="0" algn="ctr">
              <a:buNone/>
            </a:pPr>
            <a:endParaRPr lang="en-US" dirty="0">
              <a:latin typeface="Verdana" panose="020B0604030504040204" pitchFamily="34" charset="0"/>
              <a:ea typeface="Verdana" panose="020B0604030504040204" pitchFamily="34" charset="0"/>
            </a:endParaRPr>
          </a:p>
          <a:p>
            <a:pPr marL="0" indent="0" algn="ctr">
              <a:buNone/>
            </a:pPr>
            <a:r>
              <a:rPr lang="en-US" dirty="0">
                <a:latin typeface="Verdana" panose="020B0604030504040204" pitchFamily="34" charset="0"/>
                <a:ea typeface="Verdana" panose="020B0604030504040204" pitchFamily="34" charset="0"/>
              </a:rPr>
              <a:t>Texas Resident but Outside of Collin County:</a:t>
            </a:r>
          </a:p>
          <a:p>
            <a:pPr marL="0" indent="0" algn="ctr">
              <a:buNone/>
            </a:pPr>
            <a:r>
              <a:rPr lang="en-US" b="1" dirty="0">
                <a:latin typeface="Verdana" panose="020B0604030504040204" pitchFamily="34" charset="0"/>
                <a:ea typeface="Verdana" panose="020B0604030504040204" pitchFamily="34" charset="0"/>
              </a:rPr>
              <a:t>$11,000 </a:t>
            </a:r>
            <a:r>
              <a:rPr lang="en-US" dirty="0">
                <a:latin typeface="Verdana" panose="020B0604030504040204" pitchFamily="34" charset="0"/>
                <a:ea typeface="Verdana" panose="020B0604030504040204" pitchFamily="34" charset="0"/>
              </a:rPr>
              <a:t>(everything included)</a:t>
            </a:r>
          </a:p>
          <a:p>
            <a:pPr marL="0" indent="0" algn="ctr">
              <a:buNone/>
            </a:pPr>
            <a:endParaRPr lang="en-US" dirty="0">
              <a:latin typeface="Verdana" panose="020B0604030504040204" pitchFamily="34" charset="0"/>
              <a:ea typeface="Verdana" panose="020B0604030504040204" pitchFamily="34" charset="0"/>
            </a:endParaRPr>
          </a:p>
          <a:p>
            <a:pPr marL="0" indent="0" algn="ctr">
              <a:buNone/>
            </a:pPr>
            <a:r>
              <a:rPr lang="en-US" b="1" dirty="0">
                <a:solidFill>
                  <a:srgbClr val="C00000"/>
                </a:solidFill>
                <a:latin typeface="Verdana" panose="020B0604030504040204" pitchFamily="34" charset="0"/>
                <a:ea typeface="Verdana" panose="020B0604030504040204" pitchFamily="34" charset="0"/>
              </a:rPr>
              <a:t>THESE ARE EXTIMATED COSTS.</a:t>
            </a:r>
          </a:p>
          <a:p>
            <a:pPr marL="0" indent="0" algn="ctr">
              <a:buNone/>
            </a:pPr>
            <a:r>
              <a:rPr lang="en-US" b="1" dirty="0">
                <a:solidFill>
                  <a:srgbClr val="C00000"/>
                </a:solidFill>
                <a:latin typeface="Verdana" panose="020B0604030504040204" pitchFamily="34" charset="0"/>
                <a:ea typeface="Verdana" panose="020B0604030504040204" pitchFamily="34" charset="0"/>
              </a:rPr>
              <a:t>COSTS MAY INCREASE AT ANY TIME.</a:t>
            </a:r>
            <a:r>
              <a:rPr lang="en-US" dirty="0">
                <a:latin typeface="Verdana" panose="020B0604030504040204" pitchFamily="34" charset="0"/>
                <a:ea typeface="Verdana" panose="020B0604030504040204" pitchFamily="34" charset="0"/>
              </a:rPr>
              <a:t> </a:t>
            </a:r>
          </a:p>
          <a:p>
            <a:pPr marL="0" indent="0" algn="ctr">
              <a:buNone/>
            </a:pPr>
            <a:r>
              <a:rPr lang="en-US" dirty="0">
                <a:latin typeface="Verdana" panose="020B0604030504040204" pitchFamily="34" charset="0"/>
                <a:ea typeface="Verdana" panose="020B0604030504040204" pitchFamily="34" charset="0"/>
              </a:rPr>
              <a:t>For questions about financial aid: </a:t>
            </a:r>
            <a:r>
              <a:rPr lang="en-US" dirty="0">
                <a:latin typeface="Verdana" panose="020B0604030504040204" pitchFamily="34" charset="0"/>
                <a:ea typeface="Verdana" panose="020B0604030504040204" pitchFamily="34" charset="0"/>
                <a:hlinkClick r:id="rId2"/>
              </a:rPr>
              <a:t>http://www.collin.edu/gettingstarted/financialaid/</a:t>
            </a:r>
            <a:endParaRPr lang="en-US" dirty="0">
              <a:latin typeface="Verdana" panose="020B0604030504040204" pitchFamily="34" charset="0"/>
              <a:ea typeface="Verdana" panose="020B0604030504040204" pitchFamily="34" charset="0"/>
            </a:endParaRPr>
          </a:p>
          <a:p>
            <a:pPr marL="0" indent="0" algn="ctr">
              <a:buNone/>
            </a:pPr>
            <a:endParaRPr lang="en-US"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98766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97E1E-A30A-4157-B5D8-4102125269A5}"/>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Admission Process</a:t>
            </a:r>
          </a:p>
        </p:txBody>
      </p:sp>
      <p:sp>
        <p:nvSpPr>
          <p:cNvPr id="3" name="Content Placeholder 2">
            <a:extLst>
              <a:ext uri="{FF2B5EF4-FFF2-40B4-BE49-F238E27FC236}">
                <a16:creationId xmlns:a16="http://schemas.microsoft.com/office/drawing/2014/main" id="{6FF4C7FD-8890-4B94-8577-41E86D3A5758}"/>
              </a:ext>
            </a:extLst>
          </p:cNvPr>
          <p:cNvSpPr>
            <a:spLocks noGrp="1"/>
          </p:cNvSpPr>
          <p:nvPr>
            <p:ph idx="1"/>
          </p:nvPr>
        </p:nvSpPr>
        <p:spPr/>
        <p:txBody>
          <a:bodyPr>
            <a:normAutofit/>
          </a:bodyPr>
          <a:lstStyle/>
          <a:p>
            <a:pPr marL="0" indent="0">
              <a:buNone/>
            </a:pPr>
            <a:r>
              <a:rPr lang="en-US" sz="2200" dirty="0">
                <a:latin typeface="Verdana" panose="020B0604030504040204" pitchFamily="34" charset="0"/>
                <a:ea typeface="Verdana" panose="020B0604030504040204" pitchFamily="34" charset="0"/>
              </a:rPr>
              <a:t>Step 1:	VN Program Information - online</a:t>
            </a:r>
          </a:p>
          <a:p>
            <a:pPr marL="0" indent="0">
              <a:buNone/>
            </a:pPr>
            <a:endParaRPr lang="en-US" sz="2200" dirty="0">
              <a:latin typeface="Verdana" panose="020B0604030504040204" pitchFamily="34" charset="0"/>
              <a:ea typeface="Verdana" panose="020B0604030504040204" pitchFamily="34" charset="0"/>
            </a:endParaRPr>
          </a:p>
          <a:p>
            <a:pPr marL="0" indent="0">
              <a:buNone/>
            </a:pPr>
            <a:r>
              <a:rPr lang="en-US" sz="2200" dirty="0">
                <a:latin typeface="Verdana" panose="020B0604030504040204" pitchFamily="34" charset="0"/>
                <a:ea typeface="Verdana" panose="020B0604030504040204" pitchFamily="34" charset="0"/>
              </a:rPr>
              <a:t>Step 2:	Apply to Collin College via </a:t>
            </a:r>
            <a:r>
              <a:rPr lang="en-US" sz="2200" dirty="0">
                <a:latin typeface="Verdana" panose="020B0604030504040204" pitchFamily="34" charset="0"/>
                <a:ea typeface="Verdana" panose="020B0604030504040204" pitchFamily="34" charset="0"/>
                <a:hlinkClick r:id="rId2"/>
              </a:rPr>
              <a:t>www.collin.edu</a:t>
            </a:r>
            <a:endParaRPr lang="en-US" sz="2200" dirty="0">
              <a:latin typeface="Verdana" panose="020B0604030504040204" pitchFamily="34" charset="0"/>
              <a:ea typeface="Verdana" panose="020B0604030504040204" pitchFamily="34" charset="0"/>
            </a:endParaRPr>
          </a:p>
          <a:p>
            <a:pPr marL="0" indent="0">
              <a:buNone/>
            </a:pPr>
            <a:r>
              <a:rPr lang="en-US" sz="2200" dirty="0">
                <a:latin typeface="Verdana" panose="020B0604030504040204" pitchFamily="34" charset="0"/>
                <a:ea typeface="Verdana" panose="020B0604030504040204" pitchFamily="34" charset="0"/>
              </a:rPr>
              <a:t>		Must have a CWID # and collin.edu e-mail address to apply</a:t>
            </a:r>
          </a:p>
          <a:p>
            <a:pPr marL="0" indent="0">
              <a:buNone/>
            </a:pPr>
            <a:endParaRPr lang="en-US" sz="2200" dirty="0">
              <a:latin typeface="Verdana" panose="020B0604030504040204" pitchFamily="34" charset="0"/>
              <a:ea typeface="Verdana" panose="020B0604030504040204" pitchFamily="34" charset="0"/>
            </a:endParaRPr>
          </a:p>
          <a:p>
            <a:pPr marL="0" indent="0">
              <a:buNone/>
            </a:pPr>
            <a:r>
              <a:rPr lang="en-US" sz="2200" dirty="0">
                <a:latin typeface="Verdana" panose="020B0604030504040204" pitchFamily="34" charset="0"/>
                <a:ea typeface="Verdana" panose="020B0604030504040204" pitchFamily="34" charset="0"/>
              </a:rPr>
              <a:t>Step 3:	Register and pay for TEAS exam at any site offered.</a:t>
            </a:r>
          </a:p>
          <a:p>
            <a:pPr marL="0" indent="0">
              <a:buNone/>
            </a:pPr>
            <a:endParaRPr lang="en-US" sz="2200" dirty="0">
              <a:latin typeface="Verdana" panose="020B0604030504040204" pitchFamily="34" charset="0"/>
              <a:ea typeface="Verdana" panose="020B0604030504040204" pitchFamily="34" charset="0"/>
            </a:endParaRPr>
          </a:p>
          <a:p>
            <a:pPr marL="0" indent="0">
              <a:buNone/>
            </a:pPr>
            <a:r>
              <a:rPr lang="en-US" sz="2200" dirty="0">
                <a:latin typeface="Verdana" panose="020B0604030504040204" pitchFamily="34" charset="0"/>
                <a:ea typeface="Verdana" panose="020B0604030504040204" pitchFamily="34" charset="0"/>
              </a:rPr>
              <a:t>Step 4:	Take the TEAS exam.  Print out the official ATI scores 			for </a:t>
            </a:r>
            <a:r>
              <a:rPr lang="en-US" sz="2200" b="1" dirty="0">
                <a:latin typeface="Verdana" panose="020B0604030504040204" pitchFamily="34" charset="0"/>
                <a:ea typeface="Verdana" panose="020B0604030504040204" pitchFamily="34" charset="0"/>
              </a:rPr>
              <a:t>all 4 sections</a:t>
            </a:r>
            <a:r>
              <a:rPr lang="en-US" sz="2200" dirty="0">
                <a:latin typeface="Verdana" panose="020B0604030504040204" pitchFamily="34" charset="0"/>
                <a:ea typeface="Verdana" panose="020B0604030504040204" pitchFamily="34" charset="0"/>
              </a:rPr>
              <a:t>.  Applicant must ensure that ALL 4 			sections of the TEAS scores are included with the VN 			application.  We do </a:t>
            </a:r>
            <a:r>
              <a:rPr lang="en-US" sz="2200" b="1" dirty="0">
                <a:latin typeface="Verdana" panose="020B0604030504040204" pitchFamily="34" charset="0"/>
                <a:ea typeface="Verdana" panose="020B0604030504040204" pitchFamily="34" charset="0"/>
              </a:rPr>
              <a:t>NOT</a:t>
            </a:r>
            <a:r>
              <a:rPr lang="en-US" sz="2200" dirty="0">
                <a:latin typeface="Verdana" panose="020B0604030504040204" pitchFamily="34" charset="0"/>
                <a:ea typeface="Verdana" panose="020B0604030504040204" pitchFamily="34" charset="0"/>
              </a:rPr>
              <a:t> use the composite score.</a:t>
            </a:r>
          </a:p>
        </p:txBody>
      </p:sp>
    </p:spTree>
    <p:extLst>
      <p:ext uri="{BB962C8B-B14F-4D97-AF65-F5344CB8AC3E}">
        <p14:creationId xmlns:p14="http://schemas.microsoft.com/office/powerpoint/2010/main" val="1516602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97E1E-A30A-4157-B5D8-4102125269A5}"/>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Admission Process</a:t>
            </a:r>
          </a:p>
        </p:txBody>
      </p:sp>
      <p:sp>
        <p:nvSpPr>
          <p:cNvPr id="3" name="Content Placeholder 2">
            <a:extLst>
              <a:ext uri="{FF2B5EF4-FFF2-40B4-BE49-F238E27FC236}">
                <a16:creationId xmlns:a16="http://schemas.microsoft.com/office/drawing/2014/main" id="{6FF4C7FD-8890-4B94-8577-41E86D3A5758}"/>
              </a:ext>
            </a:extLst>
          </p:cNvPr>
          <p:cNvSpPr>
            <a:spLocks noGrp="1"/>
          </p:cNvSpPr>
          <p:nvPr>
            <p:ph idx="1"/>
          </p:nvPr>
        </p:nvSpPr>
        <p:spPr>
          <a:xfrm>
            <a:off x="838200" y="1440180"/>
            <a:ext cx="10515600" cy="5052695"/>
          </a:xfrm>
        </p:spPr>
        <p:txBody>
          <a:bodyPr>
            <a:normAutofit/>
          </a:bodyPr>
          <a:lstStyle/>
          <a:p>
            <a:pPr marL="0" indent="0">
              <a:buNone/>
            </a:pPr>
            <a:r>
              <a:rPr lang="en-US" sz="2200" dirty="0">
                <a:latin typeface="Verdana" panose="020B0604030504040204" pitchFamily="34" charset="0"/>
                <a:ea typeface="Verdana" panose="020B0604030504040204" pitchFamily="34" charset="0"/>
              </a:rPr>
              <a:t>Step 5:  Go to </a:t>
            </a:r>
            <a:r>
              <a:rPr lang="en-US" sz="2200" dirty="0">
                <a:latin typeface="Verdana" panose="020B0604030504040204" pitchFamily="34" charset="0"/>
                <a:ea typeface="Verdana" panose="020B0604030504040204" pitchFamily="34" charset="0"/>
                <a:hlinkClick r:id="rId2"/>
              </a:rPr>
              <a:t>www.collin.edu/department/lvn/</a:t>
            </a:r>
            <a:r>
              <a:rPr lang="en-US" sz="2200" dirty="0">
                <a:latin typeface="Verdana" panose="020B0604030504040204" pitchFamily="34" charset="0"/>
                <a:ea typeface="Verdana" panose="020B0604030504040204" pitchFamily="34" charset="0"/>
              </a:rPr>
              <a:t> to find the application.  </a:t>
            </a:r>
          </a:p>
          <a:p>
            <a:pPr marL="0" indent="0">
              <a:buNone/>
            </a:pPr>
            <a:r>
              <a:rPr lang="en-US" sz="2200" dirty="0">
                <a:latin typeface="Verdana" panose="020B0604030504040204" pitchFamily="34" charset="0"/>
                <a:ea typeface="Verdana" panose="020B0604030504040204" pitchFamily="34" charset="0"/>
              </a:rPr>
              <a:t>Fill out the VN application online. All accompanying documentation must be uploaded with the application. No photographs or screenshots will be accepted.</a:t>
            </a:r>
          </a:p>
          <a:p>
            <a:pPr marL="0" indent="0">
              <a:buClr>
                <a:srgbClr val="000000"/>
              </a:buClr>
              <a:buSzPct val="100000"/>
              <a:buNone/>
              <a:defRPr>
                <a:solidFill>
                  <a:srgbClr val="000000"/>
                </a:solidFill>
                <a:latin typeface="+mn-lt"/>
                <a:ea typeface="+mn-ea"/>
                <a:cs typeface="+mn-cs"/>
                <a:sym typeface="Arial"/>
              </a:defRPr>
            </a:pPr>
            <a:r>
              <a:rPr lang="en-US" sz="2400" dirty="0">
                <a:latin typeface="Verdana" panose="020B0604030504040204" pitchFamily="34" charset="0"/>
                <a:ea typeface="Verdana" panose="020B0604030504040204" pitchFamily="34" charset="0"/>
              </a:rPr>
              <a:t>	--------------------------------------------------------------</a:t>
            </a:r>
          </a:p>
          <a:p>
            <a:pPr marL="0" indent="0">
              <a:lnSpc>
                <a:spcPct val="120000"/>
              </a:lnSpc>
              <a:buClr>
                <a:srgbClr val="000000"/>
              </a:buClr>
              <a:buSzPct val="100000"/>
              <a:buNone/>
              <a:defRPr>
                <a:solidFill>
                  <a:srgbClr val="000000"/>
                </a:solidFill>
                <a:latin typeface="+mn-lt"/>
                <a:ea typeface="+mn-ea"/>
                <a:cs typeface="+mn-cs"/>
                <a:sym typeface="Arial"/>
              </a:defRPr>
            </a:pPr>
            <a:r>
              <a:rPr lang="en-US" sz="2400" dirty="0">
                <a:latin typeface="Verdana" panose="020B0604030504040204" pitchFamily="34" charset="0"/>
                <a:ea typeface="Verdana" panose="020B0604030504040204" pitchFamily="34" charset="0"/>
              </a:rPr>
              <a:t>	- A+P Transcripts</a:t>
            </a:r>
            <a:r>
              <a:rPr lang="en-US" sz="2100" dirty="0">
                <a:latin typeface="Verdana" panose="020B0604030504040204" pitchFamily="34" charset="0"/>
                <a:ea typeface="Verdana" panose="020B0604030504040204" pitchFamily="34" charset="0"/>
              </a:rPr>
              <a:t>:</a:t>
            </a:r>
            <a:r>
              <a:rPr lang="en-US" sz="2400" dirty="0">
                <a:latin typeface="Verdana" panose="020B0604030504040204" pitchFamily="34" charset="0"/>
                <a:ea typeface="Verdana" panose="020B0604030504040204" pitchFamily="34" charset="0"/>
              </a:rPr>
              <a:t> </a:t>
            </a:r>
            <a:r>
              <a:rPr lang="en-US" sz="1900" dirty="0">
                <a:solidFill>
                  <a:srgbClr val="FF0000"/>
                </a:solidFill>
                <a:latin typeface="Verdana" panose="020B0604030504040204" pitchFamily="34" charset="0"/>
                <a:ea typeface="Verdana" panose="020B0604030504040204" pitchFamily="34" charset="0"/>
              </a:rPr>
              <a:t>Official transcript if taken outside of Collin College</a:t>
            </a:r>
          </a:p>
          <a:p>
            <a:pPr marL="0" indent="0">
              <a:lnSpc>
                <a:spcPct val="120000"/>
              </a:lnSpc>
              <a:buClr>
                <a:srgbClr val="000000"/>
              </a:buClr>
              <a:buSzPct val="100000"/>
              <a:buNone/>
              <a:defRPr>
                <a:solidFill>
                  <a:srgbClr val="000000"/>
                </a:solidFill>
                <a:latin typeface="+mn-lt"/>
                <a:ea typeface="+mn-ea"/>
                <a:cs typeface="+mn-cs"/>
                <a:sym typeface="Arial"/>
              </a:defRPr>
            </a:pPr>
            <a:endParaRPr lang="en-US" sz="1900" dirty="0">
              <a:solidFill>
                <a:srgbClr val="FF0000"/>
              </a:solidFill>
              <a:latin typeface="Verdana" panose="020B0604030504040204" pitchFamily="34" charset="0"/>
              <a:ea typeface="Verdana" panose="020B0604030504040204" pitchFamily="34" charset="0"/>
            </a:endParaRPr>
          </a:p>
          <a:p>
            <a:pPr marL="0" indent="0">
              <a:buClr>
                <a:srgbClr val="000000"/>
              </a:buClr>
              <a:buSzPct val="100000"/>
              <a:buNone/>
              <a:defRPr>
                <a:solidFill>
                  <a:srgbClr val="000000"/>
                </a:solidFill>
                <a:latin typeface="+mn-lt"/>
                <a:ea typeface="+mn-ea"/>
                <a:cs typeface="+mn-cs"/>
                <a:sym typeface="Arial"/>
              </a:defRPr>
            </a:pPr>
            <a:r>
              <a:rPr lang="en-US" sz="2400" dirty="0">
                <a:latin typeface="Verdana" panose="020B0604030504040204" pitchFamily="34" charset="0"/>
                <a:ea typeface="Verdana" panose="020B0604030504040204" pitchFamily="34" charset="0"/>
              </a:rPr>
              <a:t>	- Proof of military service – if applicable</a:t>
            </a:r>
          </a:p>
          <a:p>
            <a:pPr marL="0" indent="0">
              <a:buClr>
                <a:srgbClr val="000000"/>
              </a:buClr>
              <a:buSzPct val="100000"/>
              <a:buNone/>
              <a:defRPr>
                <a:solidFill>
                  <a:srgbClr val="000000"/>
                </a:solidFill>
                <a:latin typeface="+mn-lt"/>
                <a:ea typeface="+mn-ea"/>
                <a:cs typeface="+mn-cs"/>
                <a:sym typeface="Arial"/>
              </a:defRPr>
            </a:pPr>
            <a:endParaRPr lang="en-US" sz="2400" dirty="0">
              <a:latin typeface="Verdana" panose="020B0604030504040204" pitchFamily="34" charset="0"/>
              <a:ea typeface="Verdana" panose="020B0604030504040204" pitchFamily="34" charset="0"/>
            </a:endParaRPr>
          </a:p>
          <a:p>
            <a:pPr marL="914400" lvl="2" indent="0">
              <a:buClr>
                <a:srgbClr val="000000"/>
              </a:buClr>
              <a:buSzPct val="100000"/>
              <a:buNone/>
              <a:defRPr>
                <a:solidFill>
                  <a:srgbClr val="000000"/>
                </a:solidFill>
                <a:latin typeface="+mn-lt"/>
                <a:ea typeface="+mn-ea"/>
                <a:cs typeface="+mn-cs"/>
                <a:sym typeface="Arial"/>
              </a:defRPr>
            </a:pPr>
            <a:r>
              <a:rPr lang="en-US" sz="2500" dirty="0">
                <a:latin typeface="Verdana" panose="020B0604030504040204" pitchFamily="34" charset="0"/>
                <a:ea typeface="Verdana" panose="020B0604030504040204" pitchFamily="34" charset="0"/>
              </a:rPr>
              <a:t>- Proof of RMA or CMA, CAN, EMT, </a:t>
            </a:r>
            <a:r>
              <a:rPr lang="en-US" sz="2500" dirty="0" err="1">
                <a:latin typeface="Verdana" panose="020B0604030504040204" pitchFamily="34" charset="0"/>
                <a:ea typeface="Verdana" panose="020B0604030504040204" pitchFamily="34" charset="0"/>
              </a:rPr>
              <a:t>CPhT</a:t>
            </a:r>
            <a:r>
              <a:rPr lang="en-US" sz="2500" dirty="0">
                <a:latin typeface="Verdana" panose="020B0604030504040204" pitchFamily="34" charset="0"/>
                <a:ea typeface="Verdana" panose="020B0604030504040204" pitchFamily="34" charset="0"/>
              </a:rPr>
              <a:t>, or CPT certification</a:t>
            </a:r>
            <a:r>
              <a:rPr lang="en-US" sz="2400" dirty="0">
                <a:latin typeface="Verdana" panose="020B0604030504040204" pitchFamily="34" charset="0"/>
                <a:ea typeface="Verdana" panose="020B0604030504040204" pitchFamily="34" charset="0"/>
              </a:rPr>
              <a:t>	</a:t>
            </a:r>
            <a:endParaRPr lang="en-US" sz="2200" dirty="0">
              <a:latin typeface="Verdana" panose="020B0604030504040204" pitchFamily="34" charset="0"/>
              <a:ea typeface="Verdana" panose="020B0604030504040204" pitchFamily="34" charset="0"/>
            </a:endParaRPr>
          </a:p>
          <a:p>
            <a:pPr marL="0" indent="0">
              <a:buNone/>
            </a:pPr>
            <a:endParaRPr lang="en-US" sz="2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86382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97E1E-A30A-4157-B5D8-4102125269A5}"/>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Admission Process</a:t>
            </a:r>
          </a:p>
        </p:txBody>
      </p:sp>
      <p:sp>
        <p:nvSpPr>
          <p:cNvPr id="3" name="Content Placeholder 2">
            <a:extLst>
              <a:ext uri="{FF2B5EF4-FFF2-40B4-BE49-F238E27FC236}">
                <a16:creationId xmlns:a16="http://schemas.microsoft.com/office/drawing/2014/main" id="{6FF4C7FD-8890-4B94-8577-41E86D3A5758}"/>
              </a:ext>
            </a:extLst>
          </p:cNvPr>
          <p:cNvSpPr>
            <a:spLocks noGrp="1"/>
          </p:cNvSpPr>
          <p:nvPr>
            <p:ph idx="1"/>
          </p:nvPr>
        </p:nvSpPr>
        <p:spPr>
          <a:xfrm>
            <a:off x="838200" y="1440180"/>
            <a:ext cx="10515600" cy="4736783"/>
          </a:xfrm>
        </p:spPr>
        <p:txBody>
          <a:bodyPr>
            <a:normAutofit/>
          </a:bodyPr>
          <a:lstStyle/>
          <a:p>
            <a:pPr marL="0" indent="0">
              <a:buNone/>
            </a:pPr>
            <a:r>
              <a:rPr lang="en-US" sz="2200" dirty="0">
                <a:latin typeface="Verdana" panose="020B0604030504040204" pitchFamily="34" charset="0"/>
                <a:ea typeface="Verdana" panose="020B0604030504040204" pitchFamily="34" charset="0"/>
              </a:rPr>
              <a:t>Step 6:   Applicants will be ranked on a point system </a:t>
            </a:r>
          </a:p>
          <a:p>
            <a:pPr marL="0" indent="0">
              <a:buNone/>
            </a:pPr>
            <a:r>
              <a:rPr lang="en-US" sz="2200" dirty="0">
                <a:latin typeface="Verdana" panose="020B0604030504040204" pitchFamily="34" charset="0"/>
                <a:ea typeface="Verdana" panose="020B0604030504040204" pitchFamily="34" charset="0"/>
              </a:rPr>
              <a:t>	    according to TEAS scores and bonus points for completed A+P, 		military service, and certifications</a:t>
            </a:r>
          </a:p>
          <a:p>
            <a:pPr marL="0" indent="0">
              <a:buNone/>
            </a:pPr>
            <a:endParaRPr lang="en-US" sz="2200" dirty="0">
              <a:latin typeface="Verdana" panose="020B0604030504040204" pitchFamily="34" charset="0"/>
              <a:ea typeface="Verdana" panose="020B0604030504040204" pitchFamily="34" charset="0"/>
            </a:endParaRPr>
          </a:p>
          <a:p>
            <a:pPr marL="0" indent="0">
              <a:buNone/>
            </a:pPr>
            <a:r>
              <a:rPr lang="en-US" sz="2200" dirty="0">
                <a:latin typeface="Verdana" panose="020B0604030504040204" pitchFamily="34" charset="0"/>
                <a:ea typeface="Verdana" panose="020B0604030504040204" pitchFamily="34" charset="0"/>
              </a:rPr>
              <a:t>Step 7:  ALL accepted applicants MUST attend an </a:t>
            </a:r>
            <a:r>
              <a:rPr lang="en-US" sz="2200" b="1" dirty="0">
                <a:latin typeface="Verdana" panose="020B0604030504040204" pitchFamily="34" charset="0"/>
                <a:ea typeface="Verdana" panose="020B0604030504040204" pitchFamily="34" charset="0"/>
              </a:rPr>
              <a:t>ORIENTATION                             	   Session </a:t>
            </a:r>
            <a:r>
              <a:rPr lang="en-US" sz="2200" u="sng" dirty="0">
                <a:latin typeface="Verdana" panose="020B0604030504040204" pitchFamily="34" charset="0"/>
                <a:ea typeface="Verdana" panose="020B0604030504040204" pitchFamily="34" charset="0"/>
              </a:rPr>
              <a:t>before</a:t>
            </a:r>
            <a:r>
              <a:rPr lang="en-US" sz="2200" dirty="0">
                <a:latin typeface="Verdana" panose="020B0604030504040204" pitchFamily="34" charset="0"/>
                <a:ea typeface="Verdana" panose="020B0604030504040204" pitchFamily="34" charset="0"/>
              </a:rPr>
              <a:t> the start of classes.</a:t>
            </a:r>
          </a:p>
          <a:p>
            <a:pPr marL="0" indent="0">
              <a:buNone/>
            </a:pPr>
            <a:r>
              <a:rPr lang="en-US" sz="2200" dirty="0">
                <a:latin typeface="Verdana" panose="020B0604030504040204" pitchFamily="34" charset="0"/>
                <a:ea typeface="Verdana" panose="020B0604030504040204" pitchFamily="34" charset="0"/>
              </a:rPr>
              <a:t>            Instructions will be sent with the letter of acceptance.</a:t>
            </a:r>
          </a:p>
          <a:p>
            <a:pPr marL="0" indent="0">
              <a:buNone/>
            </a:pPr>
            <a:r>
              <a:rPr lang="en-US" sz="2200" dirty="0">
                <a:latin typeface="Verdana" panose="020B0604030504040204" pitchFamily="34" charset="0"/>
                <a:ea typeface="Verdana" panose="020B0604030504040204" pitchFamily="34" charset="0"/>
              </a:rPr>
              <a:t>	   </a:t>
            </a:r>
          </a:p>
          <a:p>
            <a:pPr marL="0" indent="0">
              <a:buNone/>
            </a:pPr>
            <a:r>
              <a:rPr lang="en-US" sz="2200" dirty="0">
                <a:latin typeface="Verdana" panose="020B0604030504040204" pitchFamily="34" charset="0"/>
                <a:ea typeface="Verdana" panose="020B0604030504040204" pitchFamily="34" charset="0"/>
              </a:rPr>
              <a:t>	   	   </a:t>
            </a:r>
          </a:p>
        </p:txBody>
      </p:sp>
    </p:spTree>
    <p:extLst>
      <p:ext uri="{BB962C8B-B14F-4D97-AF65-F5344CB8AC3E}">
        <p14:creationId xmlns:p14="http://schemas.microsoft.com/office/powerpoint/2010/main" val="7917719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B404E-FBF2-4581-A3A5-FE727801895A}"/>
              </a:ext>
            </a:extLst>
          </p:cNvPr>
          <p:cNvSpPr>
            <a:spLocks noGrp="1"/>
          </p:cNvSpPr>
          <p:nvPr>
            <p:ph type="title"/>
          </p:nvPr>
        </p:nvSpPr>
        <p:spPr>
          <a:xfrm>
            <a:off x="838200" y="365125"/>
            <a:ext cx="10515600" cy="1875155"/>
          </a:xfrm>
        </p:spPr>
        <p:txBody>
          <a:bodyPr/>
          <a:lstStyle/>
          <a:p>
            <a:pPr algn="ctr"/>
            <a:r>
              <a:rPr lang="en-US" b="1" u="sng" dirty="0">
                <a:latin typeface="Verdana" panose="020B0604030504040204" pitchFamily="34" charset="0"/>
                <a:ea typeface="Verdana" panose="020B0604030504040204" pitchFamily="34" charset="0"/>
              </a:rPr>
              <a:t>Nursing Progression Options</a:t>
            </a:r>
            <a:br>
              <a:rPr lang="en-US" b="1" u="sng" dirty="0">
                <a:latin typeface="Verdana" panose="020B0604030504040204" pitchFamily="34" charset="0"/>
                <a:ea typeface="Verdana" panose="020B0604030504040204" pitchFamily="34" charset="0"/>
              </a:rPr>
            </a:br>
            <a:r>
              <a:rPr lang="en-US" b="1" u="sng" dirty="0">
                <a:latin typeface="Verdana" panose="020B0604030504040204" pitchFamily="34" charset="0"/>
                <a:ea typeface="Verdana" panose="020B0604030504040204" pitchFamily="34" charset="0"/>
              </a:rPr>
              <a:t>at Collin College</a:t>
            </a:r>
          </a:p>
        </p:txBody>
      </p:sp>
      <p:sp>
        <p:nvSpPr>
          <p:cNvPr id="3" name="Content Placeholder 2">
            <a:extLst>
              <a:ext uri="{FF2B5EF4-FFF2-40B4-BE49-F238E27FC236}">
                <a16:creationId xmlns:a16="http://schemas.microsoft.com/office/drawing/2014/main" id="{84CB88E0-939E-4912-9D8F-D794C5E97890}"/>
              </a:ext>
            </a:extLst>
          </p:cNvPr>
          <p:cNvSpPr>
            <a:spLocks noGrp="1"/>
          </p:cNvSpPr>
          <p:nvPr>
            <p:ph idx="1"/>
          </p:nvPr>
        </p:nvSpPr>
        <p:spPr>
          <a:xfrm>
            <a:off x="838200" y="2514599"/>
            <a:ext cx="10515600" cy="3662363"/>
          </a:xfrm>
        </p:spPr>
        <p:txBody>
          <a:bodyPr>
            <a:normAutofit/>
          </a:bodyPr>
          <a:lstStyle/>
          <a:p>
            <a:pPr marL="0" indent="0">
              <a:buNone/>
            </a:pPr>
            <a:r>
              <a:rPr lang="en-US" sz="2000" dirty="0">
                <a:latin typeface="Verdana" panose="020B0604030504040204" pitchFamily="34" charset="0"/>
                <a:ea typeface="Verdana" panose="020B0604030504040204" pitchFamily="34" charset="0"/>
              </a:rPr>
              <a:t>LVN-to-RN Bridge Program:	Requires 6 pre-requisite courses after LVN</a:t>
            </a:r>
          </a:p>
          <a:p>
            <a:pPr marL="0" indent="0">
              <a:buNone/>
            </a:pPr>
            <a:r>
              <a:rPr lang="en-US" sz="2000" dirty="0">
                <a:latin typeface="Verdana" panose="020B0604030504040204" pitchFamily="34" charset="0"/>
                <a:ea typeface="Verdana" panose="020B0604030504040204" pitchFamily="34" charset="0"/>
              </a:rPr>
              <a:t>				1 year </a:t>
            </a:r>
          </a:p>
          <a:p>
            <a:pPr marL="0" indent="0">
              <a:buNone/>
            </a:pPr>
            <a:r>
              <a:rPr lang="en-US" sz="2000" dirty="0">
                <a:latin typeface="Verdana" panose="020B0604030504040204" pitchFamily="34" charset="0"/>
                <a:ea typeface="Verdana" panose="020B0604030504040204" pitchFamily="34" charset="0"/>
              </a:rPr>
              <a:t>				Meets 2 days per week</a:t>
            </a:r>
          </a:p>
          <a:p>
            <a:pPr marL="0" indent="0">
              <a:buNone/>
            </a:pPr>
            <a:endParaRPr lang="en-US" sz="2000" dirty="0">
              <a:latin typeface="Verdana" panose="020B0604030504040204" pitchFamily="34" charset="0"/>
              <a:ea typeface="Verdana" panose="020B0604030504040204" pitchFamily="34" charset="0"/>
            </a:endParaRPr>
          </a:p>
          <a:p>
            <a:pPr marL="0" indent="0">
              <a:buNone/>
            </a:pPr>
            <a:r>
              <a:rPr lang="en-US" sz="2000" dirty="0">
                <a:latin typeface="Verdana" panose="020B0604030504040204" pitchFamily="34" charset="0"/>
                <a:ea typeface="Verdana" panose="020B0604030504040204" pitchFamily="34" charset="0"/>
              </a:rPr>
              <a:t>RN-to-BSN Program:		Requires Texas core course completion</a:t>
            </a:r>
          </a:p>
          <a:p>
            <a:pPr marL="0" indent="0">
              <a:buNone/>
            </a:pPr>
            <a:r>
              <a:rPr lang="en-US" sz="2000" dirty="0">
                <a:latin typeface="Verdana" panose="020B0604030504040204" pitchFamily="34" charset="0"/>
                <a:ea typeface="Verdana" panose="020B0604030504040204" pitchFamily="34" charset="0"/>
              </a:rPr>
              <a:t>				All on-line</a:t>
            </a:r>
          </a:p>
          <a:p>
            <a:pPr marL="0" indent="0">
              <a:buNone/>
            </a:pPr>
            <a:r>
              <a:rPr lang="en-US" sz="2000" dirty="0">
                <a:latin typeface="Verdana" panose="020B0604030504040204" pitchFamily="34" charset="0"/>
                <a:ea typeface="Verdana" panose="020B0604030504040204" pitchFamily="34" charset="0"/>
              </a:rPr>
              <a:t>				1 year full-time (or) 2 years part-time</a:t>
            </a:r>
          </a:p>
          <a:p>
            <a:pPr marL="0" indent="0">
              <a:buNone/>
            </a:pPr>
            <a:endParaRPr lang="en-US" sz="2000" dirty="0">
              <a:latin typeface="Verdana" panose="020B0604030504040204" pitchFamily="34" charset="0"/>
              <a:ea typeface="Verdana" panose="020B0604030504040204" pitchFamily="34" charset="0"/>
            </a:endParaRPr>
          </a:p>
          <a:p>
            <a:pPr marL="0" indent="0">
              <a:buNone/>
            </a:pPr>
            <a:endParaRPr lang="en-US" dirty="0"/>
          </a:p>
        </p:txBody>
      </p:sp>
    </p:spTree>
    <p:extLst>
      <p:ext uri="{BB962C8B-B14F-4D97-AF65-F5344CB8AC3E}">
        <p14:creationId xmlns:p14="http://schemas.microsoft.com/office/powerpoint/2010/main" val="861460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32F6F-77B0-4E3D-9D59-B65118989E46}"/>
              </a:ext>
            </a:extLst>
          </p:cNvPr>
          <p:cNvSpPr>
            <a:spLocks noGrp="1"/>
          </p:cNvSpPr>
          <p:nvPr>
            <p:ph type="title"/>
          </p:nvPr>
        </p:nvSpPr>
        <p:spPr>
          <a:xfrm>
            <a:off x="838200" y="365126"/>
            <a:ext cx="10515600" cy="1070270"/>
          </a:xfrm>
        </p:spPr>
        <p:txBody>
          <a:bodyPr/>
          <a:lstStyle/>
          <a:p>
            <a:pPr algn="ctr"/>
            <a:r>
              <a:rPr lang="en-US" u="sng" dirty="0">
                <a:latin typeface="Verdana" panose="020B0604030504040204" pitchFamily="34" charset="0"/>
                <a:ea typeface="Verdana" panose="020B0604030504040204" pitchFamily="34" charset="0"/>
              </a:rPr>
              <a:t>General Contact Information</a:t>
            </a:r>
          </a:p>
        </p:txBody>
      </p:sp>
      <p:sp>
        <p:nvSpPr>
          <p:cNvPr id="3" name="Content Placeholder 2">
            <a:extLst>
              <a:ext uri="{FF2B5EF4-FFF2-40B4-BE49-F238E27FC236}">
                <a16:creationId xmlns:a16="http://schemas.microsoft.com/office/drawing/2014/main" id="{9F272D6D-C0E5-4D0D-8451-91E7305940EB}"/>
              </a:ext>
            </a:extLst>
          </p:cNvPr>
          <p:cNvSpPr>
            <a:spLocks noGrp="1"/>
          </p:cNvSpPr>
          <p:nvPr>
            <p:ph idx="1"/>
          </p:nvPr>
        </p:nvSpPr>
        <p:spPr>
          <a:xfrm>
            <a:off x="838200" y="1435396"/>
            <a:ext cx="10515600" cy="5057479"/>
          </a:xfrm>
        </p:spPr>
        <p:txBody>
          <a:bodyPr>
            <a:normAutofit fontScale="25000" lnSpcReduction="20000"/>
          </a:bodyPr>
          <a:lstStyle/>
          <a:p>
            <a:pPr marL="0" indent="0" algn="ctr">
              <a:buNone/>
            </a:pPr>
            <a:endParaRPr lang="en-US" sz="7400" dirty="0">
              <a:latin typeface="Verdana" panose="020B0604030504040204" pitchFamily="34" charset="0"/>
              <a:ea typeface="Verdana" panose="020B0604030504040204" pitchFamily="34" charset="0"/>
            </a:endParaRPr>
          </a:p>
          <a:p>
            <a:pPr marL="0" indent="0" algn="ctr">
              <a:buNone/>
            </a:pPr>
            <a:r>
              <a:rPr lang="en-US" sz="12300" u="sng" dirty="0">
                <a:latin typeface="Verdana" panose="020B0604030504040204" pitchFamily="34" charset="0"/>
                <a:ea typeface="Verdana" panose="020B0604030504040204" pitchFamily="34" charset="0"/>
              </a:rPr>
              <a:t>Nursing Division Office  </a:t>
            </a:r>
          </a:p>
          <a:p>
            <a:pPr marL="0" indent="0" algn="ctr">
              <a:buNone/>
            </a:pPr>
            <a:endParaRPr lang="en-US" sz="12300" u="sng" dirty="0">
              <a:latin typeface="Verdana" panose="020B0604030504040204" pitchFamily="34" charset="0"/>
              <a:ea typeface="Verdana" panose="020B0604030504040204" pitchFamily="34" charset="0"/>
            </a:endParaRPr>
          </a:p>
          <a:p>
            <a:pPr marL="0" indent="0" algn="ctr">
              <a:buNone/>
            </a:pPr>
            <a:endParaRPr lang="en-US" sz="800" dirty="0">
              <a:latin typeface="Verdana" panose="020B0604030504040204" pitchFamily="34" charset="0"/>
              <a:ea typeface="Verdana" panose="020B0604030504040204" pitchFamily="34" charset="0"/>
            </a:endParaRPr>
          </a:p>
          <a:p>
            <a:pPr marL="0" indent="0" algn="ctr">
              <a:buNone/>
            </a:pPr>
            <a:r>
              <a:rPr lang="en-US" sz="7300" b="1" dirty="0">
                <a:latin typeface="Verdana" panose="020B0604030504040204" pitchFamily="34" charset="0"/>
                <a:ea typeface="Verdana" panose="020B0604030504040204" pitchFamily="34" charset="0"/>
              </a:rPr>
              <a:t>Nursing Career Coach: Sandy </a:t>
            </a:r>
            <a:r>
              <a:rPr lang="en-US" sz="7300" b="1" dirty="0" err="1">
                <a:latin typeface="Verdana" panose="020B0604030504040204" pitchFamily="34" charset="0"/>
                <a:ea typeface="Verdana" panose="020B0604030504040204" pitchFamily="34" charset="0"/>
              </a:rPr>
              <a:t>Suvannachakkham</a:t>
            </a:r>
            <a:r>
              <a:rPr lang="en-US" sz="7300" b="1" dirty="0">
                <a:latin typeface="Verdana" panose="020B0604030504040204" pitchFamily="34" charset="0"/>
                <a:ea typeface="Verdana" panose="020B0604030504040204" pitchFamily="34" charset="0"/>
              </a:rPr>
              <a:t>: email:</a:t>
            </a:r>
          </a:p>
          <a:p>
            <a:pPr marL="0" indent="0" algn="ctr">
              <a:buNone/>
            </a:pPr>
            <a:r>
              <a:rPr lang="en-US" sz="7300" b="1" dirty="0">
                <a:latin typeface="Verdana" panose="020B0604030504040204" pitchFamily="34" charset="0"/>
                <a:ea typeface="Verdana" panose="020B0604030504040204" pitchFamily="34" charset="0"/>
                <a:hlinkClick r:id="rId2"/>
              </a:rPr>
              <a:t>ssuvannachakkham@collin.edu</a:t>
            </a:r>
            <a:r>
              <a:rPr lang="en-US" sz="7300" b="1" dirty="0">
                <a:latin typeface="Verdana" panose="020B0604030504040204" pitchFamily="34" charset="0"/>
                <a:ea typeface="Verdana" panose="020B0604030504040204" pitchFamily="34" charset="0"/>
              </a:rPr>
              <a:t> </a:t>
            </a:r>
          </a:p>
          <a:p>
            <a:pPr marL="0" indent="0" algn="ctr">
              <a:buNone/>
            </a:pPr>
            <a:endParaRPr lang="en-US" sz="4600" b="1" dirty="0">
              <a:latin typeface="Verdana" panose="020B0604030504040204" pitchFamily="34" charset="0"/>
              <a:ea typeface="Verdana" panose="020B0604030504040204" pitchFamily="34" charset="0"/>
            </a:endParaRPr>
          </a:p>
          <a:p>
            <a:pPr marL="0" indent="0" algn="ctr">
              <a:buNone/>
            </a:pPr>
            <a:r>
              <a:rPr lang="en-US" sz="6700" dirty="0">
                <a:latin typeface="Verdana" panose="020B0604030504040204" pitchFamily="34" charset="0"/>
                <a:ea typeface="Verdana" panose="020B0604030504040204" pitchFamily="34" charset="0"/>
              </a:rPr>
              <a:t>For any general program questions </a:t>
            </a:r>
          </a:p>
          <a:p>
            <a:pPr marL="0" indent="0" algn="ctr">
              <a:buNone/>
            </a:pPr>
            <a:r>
              <a:rPr lang="en-US" sz="6700" dirty="0">
                <a:latin typeface="Verdana" panose="020B0604030504040204" pitchFamily="34" charset="0"/>
                <a:ea typeface="Verdana" panose="020B0604030504040204" pitchFamily="34" charset="0"/>
              </a:rPr>
              <a:t>or issues with application submission:             </a:t>
            </a:r>
          </a:p>
          <a:p>
            <a:pPr marL="0" indent="0" algn="ctr">
              <a:buNone/>
            </a:pPr>
            <a:r>
              <a:rPr lang="en-US" sz="6700" dirty="0">
                <a:latin typeface="Verdana" panose="020B0604030504040204" pitchFamily="34" charset="0"/>
                <a:ea typeface="Verdana" panose="020B0604030504040204" pitchFamily="34" charset="0"/>
              </a:rPr>
              <a:t>E-mail Sharon Thomas </a:t>
            </a:r>
            <a:r>
              <a:rPr lang="en-US" sz="6700" dirty="0">
                <a:latin typeface="Verdana" panose="020B0604030504040204" pitchFamily="34" charset="0"/>
                <a:ea typeface="Verdana" panose="020B0604030504040204" pitchFamily="34" charset="0"/>
                <a:hlinkClick r:id="rId3"/>
              </a:rPr>
              <a:t>SThomas</a:t>
            </a:r>
            <a:r>
              <a:rPr lang="en-US" sz="6700" u="sng" dirty="0">
                <a:latin typeface="Verdana" panose="020B0604030504040204" pitchFamily="34" charset="0"/>
                <a:ea typeface="Verdana" panose="020B0604030504040204" pitchFamily="34" charset="0"/>
                <a:hlinkClick r:id="rId3"/>
              </a:rPr>
              <a:t>@collin.edu</a:t>
            </a:r>
            <a:endParaRPr lang="en-US" sz="6700" u="sng" dirty="0">
              <a:latin typeface="Verdana" panose="020B0604030504040204" pitchFamily="34" charset="0"/>
              <a:ea typeface="Verdana" panose="020B0604030504040204" pitchFamily="34" charset="0"/>
            </a:endParaRPr>
          </a:p>
          <a:p>
            <a:pPr marL="0" indent="0" algn="ctr">
              <a:buNone/>
            </a:pPr>
            <a:r>
              <a:rPr lang="en-US" sz="7200" b="1" dirty="0">
                <a:latin typeface="Verdana" panose="020B0604030504040204" pitchFamily="34" charset="0"/>
                <a:ea typeface="Verdana" panose="020B0604030504040204" pitchFamily="34" charset="0"/>
              </a:rPr>
              <a:t>972-553-1124  (Mrs. Thomas)</a:t>
            </a:r>
          </a:p>
          <a:p>
            <a:pPr marL="0" indent="0" algn="ctr">
              <a:buNone/>
            </a:pPr>
            <a:endParaRPr lang="en-US" sz="4600" u="sng" dirty="0">
              <a:latin typeface="Verdana" panose="020B0604030504040204" pitchFamily="34" charset="0"/>
              <a:ea typeface="Verdana" panose="020B0604030504040204" pitchFamily="34" charset="0"/>
            </a:endParaRPr>
          </a:p>
          <a:p>
            <a:pPr marL="0" indent="0" algn="ctr">
              <a:buNone/>
            </a:pPr>
            <a:r>
              <a:rPr lang="en-US" sz="7000" dirty="0">
                <a:latin typeface="Verdana" panose="020B0604030504040204" pitchFamily="34" charset="0"/>
                <a:ea typeface="Verdana" panose="020B0604030504040204" pitchFamily="34" charset="0"/>
              </a:rPr>
              <a:t>Director of Vocational Nursing Program: Director Forcum  </a:t>
            </a:r>
          </a:p>
          <a:p>
            <a:pPr marL="0" indent="0" algn="just">
              <a:buNone/>
            </a:pPr>
            <a:r>
              <a:rPr lang="en-US" sz="7000" dirty="0">
                <a:latin typeface="Verdana" panose="020B0604030504040204" pitchFamily="34" charset="0"/>
                <a:ea typeface="Verdana" panose="020B0604030504040204" pitchFamily="34" charset="0"/>
              </a:rPr>
              <a:t>                      </a:t>
            </a:r>
            <a:r>
              <a:rPr lang="en-US" sz="7000" dirty="0">
                <a:latin typeface="Verdana" panose="020B0604030504040204" pitchFamily="34" charset="0"/>
                <a:ea typeface="Verdana" panose="020B0604030504040204" pitchFamily="34" charset="0"/>
                <a:hlinkClick r:id="rId4"/>
              </a:rPr>
              <a:t>kforcum@Collin.edu</a:t>
            </a:r>
            <a:r>
              <a:rPr lang="en-US" sz="7000" dirty="0">
                <a:latin typeface="Verdana" panose="020B0604030504040204" pitchFamily="34" charset="0"/>
                <a:ea typeface="Verdana" panose="020B0604030504040204" pitchFamily="34" charset="0"/>
              </a:rPr>
              <a:t> –please call or email if you have any questions </a:t>
            </a:r>
          </a:p>
          <a:p>
            <a:pPr marL="0" indent="0" algn="just">
              <a:buNone/>
            </a:pPr>
            <a:r>
              <a:rPr lang="en-US" sz="7000" dirty="0">
                <a:latin typeface="Verdana" panose="020B0604030504040204" pitchFamily="34" charset="0"/>
                <a:ea typeface="Verdana" panose="020B0604030504040204" pitchFamily="34" charset="0"/>
              </a:rPr>
              <a:t>		972-548-6875 </a:t>
            </a:r>
          </a:p>
          <a:p>
            <a:pPr marL="0" indent="0" algn="just">
              <a:buNone/>
            </a:pPr>
            <a:endParaRPr lang="en-US" sz="7000" dirty="0">
              <a:latin typeface="Verdana" panose="020B0604030504040204" pitchFamily="34" charset="0"/>
              <a:ea typeface="Verdana" panose="020B0604030504040204" pitchFamily="34" charset="0"/>
            </a:endParaRPr>
          </a:p>
          <a:p>
            <a:pPr marL="0" indent="0" algn="ctr">
              <a:buNone/>
            </a:pPr>
            <a:r>
              <a:rPr lang="en-US" sz="7000" dirty="0">
                <a:latin typeface="Verdana" panose="020B0604030504040204" pitchFamily="34" charset="0"/>
                <a:ea typeface="Verdana" panose="020B0604030504040204" pitchFamily="34" charset="0"/>
              </a:rPr>
              <a:t> </a:t>
            </a:r>
          </a:p>
          <a:p>
            <a:endParaRPr lang="en-US" dirty="0"/>
          </a:p>
        </p:txBody>
      </p:sp>
    </p:spTree>
    <p:extLst>
      <p:ext uri="{BB962C8B-B14F-4D97-AF65-F5344CB8AC3E}">
        <p14:creationId xmlns:p14="http://schemas.microsoft.com/office/powerpoint/2010/main" val="4132054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2C208-2B7C-47D6-8440-EEF1901D046D}"/>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LVN Workplaces</a:t>
            </a:r>
          </a:p>
        </p:txBody>
      </p:sp>
      <p:sp>
        <p:nvSpPr>
          <p:cNvPr id="3" name="Content Placeholder 2">
            <a:extLst>
              <a:ext uri="{FF2B5EF4-FFF2-40B4-BE49-F238E27FC236}">
                <a16:creationId xmlns:a16="http://schemas.microsoft.com/office/drawing/2014/main" id="{211F9EA4-E2AD-464A-BB43-DFC5B0A779F9}"/>
              </a:ext>
            </a:extLst>
          </p:cNvPr>
          <p:cNvSpPr>
            <a:spLocks noGrp="1"/>
          </p:cNvSpPr>
          <p:nvPr>
            <p:ph idx="1"/>
          </p:nvPr>
        </p:nvSpPr>
        <p:spPr>
          <a:xfrm>
            <a:off x="838200" y="1520190"/>
            <a:ext cx="10515600" cy="4656773"/>
          </a:xfrm>
        </p:spPr>
        <p:txBody>
          <a:bodyPr>
            <a:normAutofit/>
          </a:bodyPr>
          <a:lstStyle/>
          <a:p>
            <a:pPr marL="0" indent="0">
              <a:buNone/>
            </a:pPr>
            <a:r>
              <a:rPr lang="en-US" dirty="0"/>
              <a:t>SNFs / Nursing Homes		Acute Care Hospitals</a:t>
            </a:r>
          </a:p>
          <a:p>
            <a:pPr marL="0" indent="0">
              <a:buNone/>
            </a:pPr>
            <a:r>
              <a:rPr lang="en-US" dirty="0"/>
              <a:t>Assisted Living Facilities		Long-Term Acute Care Hosp (LTAC)</a:t>
            </a:r>
          </a:p>
          <a:p>
            <a:pPr marL="0" indent="0">
              <a:buNone/>
            </a:pPr>
            <a:r>
              <a:rPr lang="en-US" dirty="0"/>
              <a:t>Memory Units			Dialysis Centers</a:t>
            </a:r>
          </a:p>
          <a:p>
            <a:pPr marL="0" indent="0">
              <a:buNone/>
            </a:pPr>
            <a:r>
              <a:rPr lang="en-US" dirty="0"/>
              <a:t>Surgery Centers			Psychiatric Hospitals</a:t>
            </a:r>
          </a:p>
          <a:p>
            <a:pPr marL="0" indent="0">
              <a:buNone/>
            </a:pPr>
            <a:r>
              <a:rPr lang="en-US" dirty="0"/>
              <a:t>Prison / Jail				Substance Abuse Facilities</a:t>
            </a:r>
          </a:p>
          <a:p>
            <a:pPr marL="0" indent="0">
              <a:buNone/>
            </a:pPr>
            <a:r>
              <a:rPr lang="en-US" dirty="0"/>
              <a:t>Home Healthcare			Clinics/ Free-standing ERs</a:t>
            </a:r>
          </a:p>
          <a:p>
            <a:pPr marL="0" indent="0">
              <a:buNone/>
            </a:pPr>
            <a:r>
              <a:rPr lang="en-US" dirty="0"/>
              <a:t>Hospice				Adult &amp; Child Daycare Center		</a:t>
            </a:r>
          </a:p>
          <a:p>
            <a:pPr marL="0" indent="0">
              <a:buNone/>
            </a:pPr>
            <a:r>
              <a:rPr lang="en-US" dirty="0"/>
              <a:t>Doctors’ Offices			School nursing</a:t>
            </a:r>
          </a:p>
          <a:p>
            <a:pPr marL="0" indent="0">
              <a:buNone/>
            </a:pPr>
            <a:r>
              <a:rPr lang="en-US" dirty="0"/>
              <a:t>Insurance Companies		Rehabilitation Hospitals</a:t>
            </a:r>
          </a:p>
          <a:p>
            <a:endParaRPr lang="en-US" dirty="0"/>
          </a:p>
        </p:txBody>
      </p:sp>
    </p:spTree>
    <p:extLst>
      <p:ext uri="{BB962C8B-B14F-4D97-AF65-F5344CB8AC3E}">
        <p14:creationId xmlns:p14="http://schemas.microsoft.com/office/powerpoint/2010/main" val="2194829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E8239-553E-4B53-949E-F733AB7477A2}"/>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Average LVN Salaries in Texas</a:t>
            </a:r>
            <a:br>
              <a:rPr lang="en-US" b="1" u="sng" dirty="0">
                <a:latin typeface="Verdana" panose="020B0604030504040204" pitchFamily="34" charset="0"/>
                <a:ea typeface="Verdana" panose="020B0604030504040204" pitchFamily="34" charset="0"/>
              </a:rPr>
            </a:br>
            <a:r>
              <a:rPr lang="en-US" sz="1600" b="1" dirty="0">
                <a:latin typeface="Verdana" panose="020B0604030504040204" pitchFamily="34" charset="0"/>
                <a:ea typeface="Verdana" panose="020B0604030504040204" pitchFamily="34" charset="0"/>
              </a:rPr>
              <a:t>U.S. Bureau of Labor Statistics   (</a:t>
            </a:r>
            <a:r>
              <a:rPr lang="en-US" sz="1600" b="1" dirty="0">
                <a:latin typeface="Verdana" panose="020B0604030504040204" pitchFamily="34" charset="0"/>
                <a:ea typeface="Verdana" panose="020B0604030504040204" pitchFamily="34" charset="0"/>
                <a:hlinkClick r:id="rId2"/>
              </a:rPr>
              <a:t>www.bls.gov</a:t>
            </a:r>
            <a:r>
              <a:rPr lang="en-US" sz="1600" b="1" dirty="0">
                <a:latin typeface="Verdana" panose="020B0604030504040204" pitchFamily="34" charset="0"/>
                <a:ea typeface="Verdana" panose="020B0604030504040204" pitchFamily="34" charset="0"/>
              </a:rPr>
              <a:t>)  -  May 2023</a:t>
            </a:r>
            <a:endParaRPr lang="en-US"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51A5AE64-DB7F-439A-AAB7-56EAD3087923}"/>
              </a:ext>
            </a:extLst>
          </p:cNvPr>
          <p:cNvSpPr>
            <a:spLocks noGrp="1"/>
          </p:cNvSpPr>
          <p:nvPr>
            <p:ph idx="1"/>
          </p:nvPr>
        </p:nvSpPr>
        <p:spPr/>
        <p:txBody>
          <a:bodyPr/>
          <a:lstStyle/>
          <a:p>
            <a:pPr marL="0" indent="0">
              <a:buNone/>
            </a:pPr>
            <a:r>
              <a:rPr lang="en-US" dirty="0">
                <a:solidFill>
                  <a:srgbClr val="C00000"/>
                </a:solidFill>
                <a:latin typeface="Helvetica Neue Medium"/>
                <a:ea typeface="Helvetica Neue Medium"/>
                <a:cs typeface="Helvetica Neue Medium"/>
                <a:sym typeface="Helvetica Neue Medium"/>
              </a:rPr>
              <a:t>Nursing Homes/Skilled Nursing Facilities	$58,440</a:t>
            </a:r>
          </a:p>
          <a:p>
            <a:pPr marL="0" indent="0">
              <a:buNone/>
            </a:pPr>
            <a:r>
              <a:rPr lang="en-US" dirty="0">
                <a:solidFill>
                  <a:schemeClr val="accent6">
                    <a:lumMod val="50000"/>
                  </a:schemeClr>
                </a:solidFill>
                <a:latin typeface="Helvetica Neue Medium"/>
                <a:ea typeface="Helvetica Neue Medium"/>
                <a:cs typeface="Helvetica Neue Medium"/>
                <a:sym typeface="Helvetica Neue Medium"/>
              </a:rPr>
              <a:t>Home Health / Hospice				$56,370</a:t>
            </a:r>
          </a:p>
          <a:p>
            <a:pPr marL="0" indent="0">
              <a:buNone/>
            </a:pPr>
            <a:r>
              <a:rPr lang="en-US" dirty="0">
                <a:solidFill>
                  <a:srgbClr val="C00000"/>
                </a:solidFill>
                <a:latin typeface="Helvetica Neue Medium"/>
                <a:ea typeface="Helvetica Neue Medium"/>
                <a:cs typeface="Helvetica Neue Medium"/>
                <a:sym typeface="Helvetica Neue Medium"/>
              </a:rPr>
              <a:t>Medical-Surgical Hospitals				$51,360</a:t>
            </a:r>
          </a:p>
          <a:p>
            <a:pPr marL="0" indent="0">
              <a:buNone/>
            </a:pPr>
            <a:r>
              <a:rPr lang="en-US" dirty="0">
                <a:solidFill>
                  <a:schemeClr val="accent6">
                    <a:lumMod val="50000"/>
                  </a:schemeClr>
                </a:solidFill>
                <a:latin typeface="Helvetica Neue Medium"/>
                <a:ea typeface="Helvetica Neue Medium"/>
                <a:cs typeface="Helvetica Neue Medium"/>
                <a:sym typeface="Helvetica Neue Medium"/>
              </a:rPr>
              <a:t>Assisted Living Facilities				$56,830</a:t>
            </a:r>
          </a:p>
          <a:p>
            <a:pPr marL="0" indent="0">
              <a:buNone/>
            </a:pPr>
            <a:r>
              <a:rPr lang="en-US" dirty="0">
                <a:solidFill>
                  <a:srgbClr val="C00000"/>
                </a:solidFill>
                <a:latin typeface="Helvetica Neue Medium"/>
                <a:ea typeface="Helvetica Neue Medium"/>
                <a:cs typeface="Helvetica Neue Medium"/>
                <a:sym typeface="Helvetica Neue Medium"/>
              </a:rPr>
              <a:t>Psychiatric/Substance Abuse Facilities		$55,740</a:t>
            </a:r>
          </a:p>
          <a:p>
            <a:pPr marL="0" indent="0">
              <a:buNone/>
            </a:pPr>
            <a:r>
              <a:rPr lang="en-US" dirty="0">
                <a:solidFill>
                  <a:schemeClr val="accent6">
                    <a:lumMod val="50000"/>
                  </a:schemeClr>
                </a:solidFill>
                <a:latin typeface="Helvetica Neue Medium"/>
                <a:ea typeface="Helvetica Neue Medium"/>
                <a:cs typeface="Helvetica Neue Medium"/>
                <a:sym typeface="Helvetica Neue Medium"/>
              </a:rPr>
              <a:t>Physician Offices						$49,660</a:t>
            </a:r>
          </a:p>
          <a:p>
            <a:pPr marL="0" indent="0">
              <a:buNone/>
            </a:pPr>
            <a:r>
              <a:rPr lang="en-US" dirty="0">
                <a:solidFill>
                  <a:srgbClr val="C00000"/>
                </a:solidFill>
                <a:latin typeface="Helvetica Neue Medium"/>
                <a:ea typeface="Helvetica Neue Medium"/>
                <a:cs typeface="Helvetica Neue Medium"/>
                <a:sym typeface="Helvetica Neue Medium"/>
              </a:rPr>
              <a:t>Outpatient Care Centers				$61,610</a:t>
            </a:r>
          </a:p>
          <a:p>
            <a:pPr marL="0" indent="0">
              <a:buNone/>
            </a:pPr>
            <a:r>
              <a:rPr lang="en-US" dirty="0">
                <a:solidFill>
                  <a:schemeClr val="accent6">
                    <a:lumMod val="50000"/>
                  </a:schemeClr>
                </a:solidFill>
                <a:latin typeface="Helvetica Neue Medium"/>
                <a:ea typeface="Helvetica Neue Medium"/>
                <a:cs typeface="Helvetica Neue Medium"/>
                <a:sym typeface="Helvetica Neue Medium"/>
              </a:rPr>
              <a:t>Insurance Companies					$65,170</a:t>
            </a:r>
          </a:p>
          <a:p>
            <a:pPr marL="0" indent="0">
              <a:buNone/>
            </a:pPr>
            <a:endParaRPr lang="en-US" dirty="0">
              <a:latin typeface="Helvetica Neue Medium"/>
              <a:ea typeface="Helvetica Neue Medium"/>
              <a:cs typeface="Helvetica Neue Medium"/>
              <a:sym typeface="Helvetica Neue Medium"/>
            </a:endParaRPr>
          </a:p>
          <a:p>
            <a:pPr marL="0" indent="0">
              <a:buNone/>
            </a:pPr>
            <a:endParaRPr lang="en-US" dirty="0">
              <a:latin typeface="Helvetica Neue Medium"/>
              <a:ea typeface="Helvetica Neue Medium"/>
              <a:cs typeface="Helvetica Neue Medium"/>
              <a:sym typeface="Helvetica Neue Medium"/>
            </a:endParaRPr>
          </a:p>
          <a:p>
            <a:endParaRPr lang="en-US" dirty="0"/>
          </a:p>
        </p:txBody>
      </p:sp>
    </p:spTree>
    <p:extLst>
      <p:ext uri="{BB962C8B-B14F-4D97-AF65-F5344CB8AC3E}">
        <p14:creationId xmlns:p14="http://schemas.microsoft.com/office/powerpoint/2010/main" val="314330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3AD1C-C533-413E-B74E-820B87845B7E}"/>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Program Accreditations / Approvals </a:t>
            </a:r>
          </a:p>
        </p:txBody>
      </p:sp>
      <p:sp>
        <p:nvSpPr>
          <p:cNvPr id="3" name="Content Placeholder 2">
            <a:extLst>
              <a:ext uri="{FF2B5EF4-FFF2-40B4-BE49-F238E27FC236}">
                <a16:creationId xmlns:a16="http://schemas.microsoft.com/office/drawing/2014/main" id="{EDFF6A05-0021-44BD-A59D-E026436FF2B6}"/>
              </a:ext>
            </a:extLst>
          </p:cNvPr>
          <p:cNvSpPr>
            <a:spLocks noGrp="1"/>
          </p:cNvSpPr>
          <p:nvPr>
            <p:ph idx="1"/>
          </p:nvPr>
        </p:nvSpPr>
        <p:spPr/>
        <p:txBody>
          <a:bodyPr/>
          <a:lstStyle/>
          <a:p>
            <a:endParaRPr lang="en-US" dirty="0"/>
          </a:p>
          <a:p>
            <a:r>
              <a:rPr lang="en-US" dirty="0"/>
              <a:t>Texas Board of Nursing  (TBON)</a:t>
            </a:r>
          </a:p>
          <a:p>
            <a:pPr marL="0" indent="0">
              <a:buNone/>
            </a:pPr>
            <a:endParaRPr lang="en-US" dirty="0"/>
          </a:p>
          <a:p>
            <a:r>
              <a:rPr lang="en-US" dirty="0"/>
              <a:t>Texas Higher Education Coordinating Board  (THECB)</a:t>
            </a:r>
          </a:p>
          <a:p>
            <a:pPr marL="0" indent="0">
              <a:buNone/>
            </a:pPr>
            <a:endParaRPr lang="en-US" dirty="0"/>
          </a:p>
          <a:p>
            <a:r>
              <a:rPr lang="en-US" dirty="0"/>
              <a:t>Southern Association of Colleges and Schools  (SACS)</a:t>
            </a:r>
          </a:p>
        </p:txBody>
      </p:sp>
    </p:spTree>
    <p:extLst>
      <p:ext uri="{BB962C8B-B14F-4D97-AF65-F5344CB8AC3E}">
        <p14:creationId xmlns:p14="http://schemas.microsoft.com/office/powerpoint/2010/main" val="479060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8CF00-4B66-4009-931B-7D63C60FAE4B}"/>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General Program Information</a:t>
            </a:r>
          </a:p>
        </p:txBody>
      </p:sp>
      <p:sp>
        <p:nvSpPr>
          <p:cNvPr id="3" name="Content Placeholder 2">
            <a:extLst>
              <a:ext uri="{FF2B5EF4-FFF2-40B4-BE49-F238E27FC236}">
                <a16:creationId xmlns:a16="http://schemas.microsoft.com/office/drawing/2014/main" id="{B6EEA004-7179-4A09-AFFB-944BE13C47C4}"/>
              </a:ext>
            </a:extLst>
          </p:cNvPr>
          <p:cNvSpPr>
            <a:spLocks noGrp="1"/>
          </p:cNvSpPr>
          <p:nvPr>
            <p:ph idx="1"/>
          </p:nvPr>
        </p:nvSpPr>
        <p:spPr>
          <a:xfrm>
            <a:off x="838200" y="1690688"/>
            <a:ext cx="10515600" cy="4802187"/>
          </a:xfrm>
        </p:spPr>
        <p:txBody>
          <a:bodyPr>
            <a:normAutofit lnSpcReduction="10000"/>
          </a:bodyPr>
          <a:lstStyle/>
          <a:p>
            <a:r>
              <a:rPr lang="en-US" dirty="0">
                <a:latin typeface="Verdana" panose="020B0604030504040204" pitchFamily="34" charset="0"/>
                <a:ea typeface="Verdana" panose="020B0604030504040204" pitchFamily="34" charset="0"/>
              </a:rPr>
              <a:t>Program is </a:t>
            </a:r>
            <a:r>
              <a:rPr lang="en-US" b="1" dirty="0">
                <a:latin typeface="Verdana" panose="020B0604030504040204" pitchFamily="34" charset="0"/>
                <a:ea typeface="Verdana" panose="020B0604030504040204" pitchFamily="34" charset="0"/>
              </a:rPr>
              <a:t>FULL TIME </a:t>
            </a:r>
          </a:p>
          <a:p>
            <a:r>
              <a:rPr lang="en-US" dirty="0">
                <a:latin typeface="Verdana" panose="020B0604030504040204" pitchFamily="34" charset="0"/>
                <a:ea typeface="Verdana" panose="020B0604030504040204" pitchFamily="34" charset="0"/>
              </a:rPr>
              <a:t>12 consecutive months</a:t>
            </a:r>
          </a:p>
          <a:p>
            <a:r>
              <a:rPr lang="en-US" dirty="0">
                <a:latin typeface="Verdana" panose="020B0604030504040204" pitchFamily="34" charset="0"/>
                <a:ea typeface="Verdana" panose="020B0604030504040204" pitchFamily="34" charset="0"/>
              </a:rPr>
              <a:t>Four days per week (Mon. through Thursday)</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At school/clinical/studying </a:t>
            </a:r>
          </a:p>
          <a:p>
            <a:pPr marL="0" indent="0">
              <a:buNone/>
            </a:pPr>
            <a:r>
              <a:rPr lang="en-US" dirty="0">
                <a:latin typeface="Verdana" panose="020B0604030504040204" pitchFamily="34" charset="0"/>
                <a:ea typeface="Verdana" panose="020B0604030504040204" pitchFamily="34" charset="0"/>
              </a:rPr>
              <a:t>	50–55 hours per week</a:t>
            </a:r>
          </a:p>
          <a:p>
            <a:pPr marL="0" indent="0">
              <a:buNone/>
            </a:pPr>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Scheduled times vary   	</a:t>
            </a:r>
          </a:p>
          <a:p>
            <a:pPr marL="457200" lvl="1" indent="0">
              <a:buNone/>
            </a:pPr>
            <a:r>
              <a:rPr lang="en-US" dirty="0">
                <a:latin typeface="Verdana" panose="020B0604030504040204" pitchFamily="34" charset="0"/>
                <a:ea typeface="Verdana" panose="020B0604030504040204" pitchFamily="34" charset="0"/>
              </a:rPr>
              <a:t>(Mostly 8 AM to 5 PM for classes)</a:t>
            </a:r>
          </a:p>
          <a:p>
            <a:pPr marL="0" indent="0">
              <a:buNone/>
            </a:pPr>
            <a:r>
              <a:rPr lang="en-US" sz="2400" dirty="0">
                <a:latin typeface="Verdana" panose="020B0604030504040204" pitchFamily="34" charset="0"/>
                <a:ea typeface="Verdana" panose="020B0604030504040204" pitchFamily="34" charset="0"/>
              </a:rPr>
              <a:t>    (most clinical days start at 6:15 am and end at 3:30 pm)</a:t>
            </a:r>
          </a:p>
        </p:txBody>
      </p:sp>
    </p:spTree>
    <p:extLst>
      <p:ext uri="{BB962C8B-B14F-4D97-AF65-F5344CB8AC3E}">
        <p14:creationId xmlns:p14="http://schemas.microsoft.com/office/powerpoint/2010/main" val="1865400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85330-8149-4659-80DD-CFAC6DE357E3}"/>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General Program Information</a:t>
            </a:r>
            <a:endParaRPr lang="en-US" u="sng" dirty="0"/>
          </a:p>
        </p:txBody>
      </p:sp>
      <p:sp>
        <p:nvSpPr>
          <p:cNvPr id="3" name="Content Placeholder 2">
            <a:extLst>
              <a:ext uri="{FF2B5EF4-FFF2-40B4-BE49-F238E27FC236}">
                <a16:creationId xmlns:a16="http://schemas.microsoft.com/office/drawing/2014/main" id="{CA3F26E1-E225-44D3-8107-EC272A81893C}"/>
              </a:ext>
            </a:extLst>
          </p:cNvPr>
          <p:cNvSpPr>
            <a:spLocks noGrp="1"/>
          </p:cNvSpPr>
          <p:nvPr>
            <p:ph idx="1"/>
          </p:nvPr>
        </p:nvSpPr>
        <p:spPr/>
        <p:txBody>
          <a:bodyPr>
            <a:normAutofit lnSpcReduction="10000"/>
          </a:bodyPr>
          <a:lstStyle/>
          <a:p>
            <a:r>
              <a:rPr lang="en-US" dirty="0">
                <a:latin typeface="Verdana" panose="020B0604030504040204" pitchFamily="34" charset="0"/>
                <a:ea typeface="Verdana" panose="020B0604030504040204" pitchFamily="34" charset="0"/>
              </a:rPr>
              <a:t>Only limited amount of absences or </a:t>
            </a:r>
            <a:r>
              <a:rPr lang="en-US" dirty="0" err="1">
                <a:latin typeface="Verdana" panose="020B0604030504040204" pitchFamily="34" charset="0"/>
                <a:ea typeface="Verdana" panose="020B0604030504040204" pitchFamily="34" charset="0"/>
              </a:rPr>
              <a:t>tardies</a:t>
            </a:r>
            <a:r>
              <a:rPr lang="en-US" dirty="0">
                <a:latin typeface="Verdana" panose="020B0604030504040204" pitchFamily="34" charset="0"/>
                <a:ea typeface="Verdana" panose="020B0604030504040204" pitchFamily="34" charset="0"/>
              </a:rPr>
              <a:t> are allowed.</a:t>
            </a:r>
          </a:p>
          <a:p>
            <a:pPr lvl="1"/>
            <a:r>
              <a:rPr lang="en-US" dirty="0">
                <a:latin typeface="Verdana" panose="020B0604030504040204" pitchFamily="34" charset="0"/>
                <a:ea typeface="Verdana" panose="020B0604030504040204" pitchFamily="34" charset="0"/>
              </a:rPr>
              <a:t>If you have dependent children or dependent parents, you must have two (2) reliable care providers to handle these people during your school days.</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Reliable transportation is needed.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Uniforms are worn everyday.</a:t>
            </a:r>
          </a:p>
          <a:p>
            <a:r>
              <a:rPr lang="en-US" dirty="0">
                <a:latin typeface="Verdana" panose="020B0604030504040204" pitchFamily="34" charset="0"/>
                <a:ea typeface="Verdana" panose="020B0604030504040204" pitchFamily="34" charset="0"/>
              </a:rPr>
              <a:t>Professional appearance </a:t>
            </a:r>
          </a:p>
          <a:p>
            <a:r>
              <a:rPr lang="en-US" dirty="0">
                <a:latin typeface="Verdana" panose="020B0604030504040204" pitchFamily="34" charset="0"/>
                <a:ea typeface="Verdana" panose="020B0604030504040204" pitchFamily="34" charset="0"/>
              </a:rPr>
              <a:t>Proper hygiene is expected</a:t>
            </a:r>
          </a:p>
        </p:txBody>
      </p:sp>
    </p:spTree>
    <p:extLst>
      <p:ext uri="{BB962C8B-B14F-4D97-AF65-F5344CB8AC3E}">
        <p14:creationId xmlns:p14="http://schemas.microsoft.com/office/powerpoint/2010/main" val="3724232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85330-8149-4659-80DD-CFAC6DE357E3}"/>
              </a:ext>
            </a:extLst>
          </p:cNvPr>
          <p:cNvSpPr>
            <a:spLocks noGrp="1"/>
          </p:cNvSpPr>
          <p:nvPr>
            <p:ph type="title"/>
          </p:nvPr>
        </p:nvSpPr>
        <p:spPr/>
        <p:txBody>
          <a:bodyPr/>
          <a:lstStyle/>
          <a:p>
            <a:pPr algn="ctr"/>
            <a:r>
              <a:rPr lang="en-US" b="1" u="sng" dirty="0">
                <a:latin typeface="Verdana" panose="020B0604030504040204" pitchFamily="34" charset="0"/>
                <a:ea typeface="Verdana" panose="020B0604030504040204" pitchFamily="34" charset="0"/>
              </a:rPr>
              <a:t>A+P Information</a:t>
            </a:r>
            <a:endParaRPr lang="en-US" u="sng" dirty="0"/>
          </a:p>
        </p:txBody>
      </p:sp>
      <p:sp>
        <p:nvSpPr>
          <p:cNvPr id="3" name="Content Placeholder 2">
            <a:extLst>
              <a:ext uri="{FF2B5EF4-FFF2-40B4-BE49-F238E27FC236}">
                <a16:creationId xmlns:a16="http://schemas.microsoft.com/office/drawing/2014/main" id="{CA3F26E1-E225-44D3-8107-EC272A81893C}"/>
              </a:ext>
            </a:extLst>
          </p:cNvPr>
          <p:cNvSpPr>
            <a:spLocks noGrp="1"/>
          </p:cNvSpPr>
          <p:nvPr>
            <p:ph idx="1"/>
          </p:nvPr>
        </p:nvSpPr>
        <p:spPr>
          <a:xfrm>
            <a:off x="838200" y="1440180"/>
            <a:ext cx="10515600" cy="4771073"/>
          </a:xfrm>
        </p:spPr>
        <p:txBody>
          <a:bodyPr>
            <a:normAutofit/>
          </a:bodyPr>
          <a:lstStyle/>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Biology 2404 is a pre-program requirement. </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Applicants can be actively taking BIOL 2404 while applying to the program. Admission ranking points are given for the grade received. </a:t>
            </a:r>
          </a:p>
          <a:p>
            <a:pPr marL="0" indent="0">
              <a:buNone/>
            </a:pPr>
            <a:endParaRPr lang="en-US"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In order to be accepted into the program BIOL 2404 must be completed with C or better. </a:t>
            </a:r>
          </a:p>
        </p:txBody>
      </p:sp>
    </p:spTree>
    <p:extLst>
      <p:ext uri="{BB962C8B-B14F-4D97-AF65-F5344CB8AC3E}">
        <p14:creationId xmlns:p14="http://schemas.microsoft.com/office/powerpoint/2010/main" val="1354920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0d85a589-2652-4610-90f5-e550ba8c0db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80442C070ECE344853D3EBCE9CA4809" ma:contentTypeVersion="15" ma:contentTypeDescription="Create a new document." ma:contentTypeScope="" ma:versionID="b73e7a4af02dcc713c72761f7e1ba400">
  <xsd:schema xmlns:xsd="http://www.w3.org/2001/XMLSchema" xmlns:xs="http://www.w3.org/2001/XMLSchema" xmlns:p="http://schemas.microsoft.com/office/2006/metadata/properties" xmlns:ns3="0d85a589-2652-4610-90f5-e550ba8c0dbe" xmlns:ns4="afcc872f-775a-4628-b4e1-2f267ab811be" targetNamespace="http://schemas.microsoft.com/office/2006/metadata/properties" ma:root="true" ma:fieldsID="e51cc4b5e2a521f108b8d217fe4a24b8" ns3:_="" ns4:_="">
    <xsd:import namespace="0d85a589-2652-4610-90f5-e550ba8c0dbe"/>
    <xsd:import namespace="afcc872f-775a-4628-b4e1-2f267ab811be"/>
    <xsd:element name="properties">
      <xsd:complexType>
        <xsd:sequence>
          <xsd:element name="documentManagement">
            <xsd:complexType>
              <xsd:all>
                <xsd:element ref="ns3:_activity" minOccurs="0"/>
                <xsd:element ref="ns3:MediaServiceMetadata" minOccurs="0"/>
                <xsd:element ref="ns3:MediaServiceFastMetadata" minOccurs="0"/>
                <xsd:element ref="ns3:MediaServiceObjectDetectorVersion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LengthInSecond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85a589-2652-4610-90f5-e550ba8c0dbe"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fcc872f-775a-4628-b4e1-2f267ab811b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5E8D4D-B026-4ABE-9121-9125801D1DFE}">
  <ds:schemaRefs>
    <ds:schemaRef ds:uri="http://purl.org/dc/elements/1.1/"/>
    <ds:schemaRef ds:uri="http://www.w3.org/XML/1998/namespace"/>
    <ds:schemaRef ds:uri="http://schemas.microsoft.com/office/infopath/2007/PartnerControls"/>
    <ds:schemaRef ds:uri="http://schemas.microsoft.com/office/2006/metadata/properties"/>
    <ds:schemaRef ds:uri="http://purl.org/dc/terms/"/>
    <ds:schemaRef ds:uri="http://schemas.openxmlformats.org/package/2006/metadata/core-properties"/>
    <ds:schemaRef ds:uri="http://schemas.microsoft.com/office/2006/documentManagement/types"/>
    <ds:schemaRef ds:uri="0d85a589-2652-4610-90f5-e550ba8c0dbe"/>
    <ds:schemaRef ds:uri="afcc872f-775a-4628-b4e1-2f267ab811be"/>
    <ds:schemaRef ds:uri="http://purl.org/dc/dcmitype/"/>
  </ds:schemaRefs>
</ds:datastoreItem>
</file>

<file path=customXml/itemProps2.xml><?xml version="1.0" encoding="utf-8"?>
<ds:datastoreItem xmlns:ds="http://schemas.openxmlformats.org/officeDocument/2006/customXml" ds:itemID="{D1FC2D45-B4B3-4056-A870-EDD84710CC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85a589-2652-4610-90f5-e550ba8c0dbe"/>
    <ds:schemaRef ds:uri="afcc872f-775a-4628-b4e1-2f267ab811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289F04D-E816-405B-A6BE-C8816F17D56A}">
  <ds:schemaRefs>
    <ds:schemaRef ds:uri="http://schemas.microsoft.com/sharepoint/v3/contenttype/forms"/>
  </ds:schemaRefs>
</ds:datastoreItem>
</file>

<file path=docMetadata/LabelInfo.xml><?xml version="1.0" encoding="utf-8"?>
<clbl:labelList xmlns:clbl="http://schemas.microsoft.com/office/2020/mipLabelMetadata">
  <clbl:label id="{7fa5be20-dc39-4186-a780-7e1bcec99d18}" enabled="1" method="Standard" siteId="{c5063431-d7f2-48db-ac62-eaeaa2e0bffc}" removed="0"/>
</clbl:labelList>
</file>

<file path=docProps/app.xml><?xml version="1.0" encoding="utf-8"?>
<Properties xmlns="http://schemas.openxmlformats.org/officeDocument/2006/extended-properties" xmlns:vt="http://schemas.openxmlformats.org/officeDocument/2006/docPropsVTypes">
  <TotalTime>2781</TotalTime>
  <Words>2393</Words>
  <Application>Microsoft Office PowerPoint</Application>
  <PresentationFormat>Widescreen</PresentationFormat>
  <Paragraphs>341</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Helvetica Neue Medium</vt:lpstr>
      <vt:lpstr>Verdana</vt:lpstr>
      <vt:lpstr>Office Theme</vt:lpstr>
      <vt:lpstr>Collin College  Vocational Nursing (LVN) Program Information Session</vt:lpstr>
      <vt:lpstr>Vocational Nursing Webpage</vt:lpstr>
      <vt:lpstr>What is an LVN / LPN?</vt:lpstr>
      <vt:lpstr>LVN Workplaces</vt:lpstr>
      <vt:lpstr>Average LVN Salaries in Texas U.S. Bureau of Labor Statistics   (www.bls.gov)  -  May 2023</vt:lpstr>
      <vt:lpstr>Program Accreditations / Approvals </vt:lpstr>
      <vt:lpstr>General Program Information</vt:lpstr>
      <vt:lpstr>General Program Information</vt:lpstr>
      <vt:lpstr>A+P Information</vt:lpstr>
      <vt:lpstr>A+P Information</vt:lpstr>
      <vt:lpstr>A+P Information</vt:lpstr>
      <vt:lpstr>Requirements for Acceptance</vt:lpstr>
      <vt:lpstr>TEAS Entrance Exam</vt:lpstr>
      <vt:lpstr>TEAS Entrance Exam</vt:lpstr>
      <vt:lpstr>TEAS Entrance Exam</vt:lpstr>
      <vt:lpstr>TEAS Reading Section</vt:lpstr>
      <vt:lpstr>TEAS Math Section</vt:lpstr>
      <vt:lpstr>TEAS Language Section</vt:lpstr>
      <vt:lpstr>TEAS Science Section</vt:lpstr>
      <vt:lpstr>Student Selection for Admission</vt:lpstr>
      <vt:lpstr>Student Selection for Admission</vt:lpstr>
      <vt:lpstr>Wait-List Applicants</vt:lpstr>
      <vt:lpstr>Rubric for ADMISSION POINTS</vt:lpstr>
      <vt:lpstr>Requirements for Admission</vt:lpstr>
      <vt:lpstr>Requirements for Admission</vt:lpstr>
      <vt:lpstr>Requirements for Admission</vt:lpstr>
      <vt:lpstr>Application Period for  Wylie and Plano  1/26/2025 through 5/16/2025</vt:lpstr>
      <vt:lpstr>Program Layout Wylie and Plano Fall Admit </vt:lpstr>
      <vt:lpstr>Program Layout Celina and Allen: Spring Admit</vt:lpstr>
      <vt:lpstr>Estimated Program Cost</vt:lpstr>
      <vt:lpstr>Admission Process</vt:lpstr>
      <vt:lpstr>Admission Process</vt:lpstr>
      <vt:lpstr>Admission Process</vt:lpstr>
      <vt:lpstr>Nursing Progression Options at Collin College</vt:lpstr>
      <vt:lpstr>General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Collin College  LVN-to-RN  Bridge Program</dc:title>
  <dc:creator>jane</dc:creator>
  <cp:lastModifiedBy>Kimberly Forcum</cp:lastModifiedBy>
  <cp:revision>157</cp:revision>
  <dcterms:created xsi:type="dcterms:W3CDTF">2020-04-15T00:21:20Z</dcterms:created>
  <dcterms:modified xsi:type="dcterms:W3CDTF">2025-04-08T23:44:07Z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0x010100880442C070ECE344853D3EBCE9CA4809</vt:lpwstr>
  </property>
</Properties>
</file>